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3"/>
  </p:notesMasterIdLst>
  <p:handoutMasterIdLst>
    <p:handoutMasterId r:id="rId44"/>
  </p:handoutMasterIdLst>
  <p:sldIdLst>
    <p:sldId id="464" r:id="rId3"/>
    <p:sldId id="268" r:id="rId4"/>
    <p:sldId id="329" r:id="rId5"/>
    <p:sldId id="305" r:id="rId6"/>
    <p:sldId id="314" r:id="rId7"/>
    <p:sldId id="321" r:id="rId8"/>
    <p:sldId id="322" r:id="rId9"/>
    <p:sldId id="323" r:id="rId10"/>
    <p:sldId id="452" r:id="rId11"/>
    <p:sldId id="308" r:id="rId12"/>
    <p:sldId id="306" r:id="rId13"/>
    <p:sldId id="434" r:id="rId14"/>
    <p:sldId id="445" r:id="rId15"/>
    <p:sldId id="435" r:id="rId16"/>
    <p:sldId id="443" r:id="rId17"/>
    <p:sldId id="444" r:id="rId18"/>
    <p:sldId id="416" r:id="rId19"/>
    <p:sldId id="418" r:id="rId20"/>
    <p:sldId id="446" r:id="rId21"/>
    <p:sldId id="454" r:id="rId22"/>
    <p:sldId id="423" r:id="rId23"/>
    <p:sldId id="439" r:id="rId24"/>
    <p:sldId id="428" r:id="rId25"/>
    <p:sldId id="432" r:id="rId26"/>
    <p:sldId id="426" r:id="rId27"/>
    <p:sldId id="427" r:id="rId28"/>
    <p:sldId id="429" r:id="rId29"/>
    <p:sldId id="351" r:id="rId30"/>
    <p:sldId id="352" r:id="rId31"/>
    <p:sldId id="368" r:id="rId32"/>
    <p:sldId id="386" r:id="rId33"/>
    <p:sldId id="389" r:id="rId34"/>
    <p:sldId id="392" r:id="rId35"/>
    <p:sldId id="440" r:id="rId36"/>
    <p:sldId id="457" r:id="rId37"/>
    <p:sldId id="465" r:id="rId38"/>
    <p:sldId id="461" r:id="rId39"/>
    <p:sldId id="462" r:id="rId40"/>
    <p:sldId id="463" r:id="rId41"/>
    <p:sldId id="45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8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2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DAB01-A43E-4302-920F-AD4734B02329}" type="datetimeFigureOut">
              <a:rPr lang="en-US" smtClean="0"/>
              <a:pPr/>
              <a:t>7/5/2012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B24E5-8C10-4696-A94B-8C07C9AFF05B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02565-3BAC-44C5-82B2-2A6A629733A3}" type="datetimeFigureOut">
              <a:rPr lang="en-US" smtClean="0"/>
              <a:pPr/>
              <a:t>7/5/2012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E71D9-E461-4EA3-A5A1-653C69B41AA1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AU" b="1" smtClean="0"/>
              <a:t>Results</a:t>
            </a:r>
          </a:p>
          <a:p>
            <a:r>
              <a:rPr lang="en-AU" smtClean="0"/>
              <a:t>Phylogenetic tree</a:t>
            </a:r>
            <a:r>
              <a:rPr lang="en-AU" b="1" smtClean="0"/>
              <a:t>: monophyly </a:t>
            </a:r>
            <a:r>
              <a:rPr lang="en-AU" smtClean="0"/>
              <a:t>of the Labridae &amp; </a:t>
            </a:r>
            <a:r>
              <a:rPr lang="en-AU" b="1" smtClean="0"/>
              <a:t>Hierarchy</a:t>
            </a:r>
            <a:r>
              <a:rPr lang="en-AU" smtClean="0"/>
              <a:t> of Labrid tribes.  </a:t>
            </a:r>
            <a:r>
              <a:rPr lang="en-AU" i="1" smtClean="0"/>
              <a:t>Nothing new</a:t>
            </a:r>
          </a:p>
          <a:p>
            <a:r>
              <a:rPr lang="en-AU" smtClean="0"/>
              <a:t>Supports published topologies with sereval monophyletic tribes. Basal HYPSIGENYINES, LABRINES, SCARINES AND CHELINES. Minor tribes.</a:t>
            </a:r>
          </a:p>
          <a:p>
            <a:r>
              <a:rPr lang="en-AU" smtClean="0"/>
              <a:t>Crown group Julidines with Para/polyphyletic genera.</a:t>
            </a:r>
          </a:p>
          <a:p>
            <a:r>
              <a:rPr lang="en-AU" smtClean="0"/>
              <a:t>Topology and Branch lengths used in age estimation.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3BE9E1-544A-4E75-B7CB-398DF0901C92}" type="slidenum">
              <a:rPr lang="en-AU">
                <a:solidFill>
                  <a:srgbClr val="000000"/>
                </a:solidFill>
              </a:rPr>
              <a:pPr/>
              <a:t>17</a:t>
            </a:fld>
            <a:endParaRPr lang="en-A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AU" b="1" smtClean="0"/>
              <a:t>Feeding mode Line Graph</a:t>
            </a:r>
          </a:p>
          <a:p>
            <a:r>
              <a:rPr lang="en-AU" b="1" smtClean="0"/>
              <a:t>Triangles</a:t>
            </a:r>
            <a:r>
              <a:rPr lang="en-AU" smtClean="0"/>
              <a:t> = feeding mode in new lineage</a:t>
            </a:r>
          </a:p>
          <a:p>
            <a:r>
              <a:rPr lang="en-AU" b="1" smtClean="0"/>
              <a:t>Herbivory</a:t>
            </a:r>
            <a:r>
              <a:rPr lang="en-AU" smtClean="0"/>
              <a:t> = General herbivory and herbivory within Parrot fished B, E, S</a:t>
            </a:r>
          </a:p>
          <a:p>
            <a:r>
              <a:rPr lang="en-AU" i="1" smtClean="0"/>
              <a:t>Multiple origins with no temporal concordance.</a:t>
            </a:r>
          </a:p>
          <a:p>
            <a:r>
              <a:rPr lang="en-AU" b="1" smtClean="0"/>
              <a:t>Four distinct patterns in this graph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509D407-BA62-4BE7-A7C6-372715008AF4}" type="slidenum">
              <a:rPr lang="en-AU">
                <a:solidFill>
                  <a:srgbClr val="000000"/>
                </a:solidFill>
              </a:rPr>
              <a:pPr/>
              <a:t>18</a:t>
            </a:fld>
            <a:endParaRPr lang="en-A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AU" b="1" smtClean="0"/>
              <a:t>Feeding mode Line Graph</a:t>
            </a:r>
          </a:p>
          <a:p>
            <a:r>
              <a:rPr lang="en-AU" b="1" smtClean="0"/>
              <a:t>Triangles</a:t>
            </a:r>
            <a:r>
              <a:rPr lang="en-AU" smtClean="0"/>
              <a:t> = feeding mode in new lineage</a:t>
            </a:r>
          </a:p>
          <a:p>
            <a:r>
              <a:rPr lang="en-AU" b="1" smtClean="0"/>
              <a:t>Herbivory</a:t>
            </a:r>
            <a:r>
              <a:rPr lang="en-AU" smtClean="0"/>
              <a:t> = General herbivory and herbivory within Parrot fished B, E, S</a:t>
            </a:r>
          </a:p>
          <a:p>
            <a:r>
              <a:rPr lang="en-AU" i="1" smtClean="0"/>
              <a:t>Multiple origins with no temporal concordance.</a:t>
            </a:r>
          </a:p>
          <a:p>
            <a:r>
              <a:rPr lang="en-AU" b="1" smtClean="0"/>
              <a:t>Four distinct patterns in this graph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509D407-BA62-4BE7-A7C6-372715008AF4}" type="slidenum">
              <a:rPr lang="en-AU">
                <a:solidFill>
                  <a:srgbClr val="000000"/>
                </a:solidFill>
              </a:rPr>
              <a:pPr/>
              <a:t>19</a:t>
            </a:fld>
            <a:endParaRPr lang="en-A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0F0D6-DACC-4186-969A-DB8EC44A31E9}" type="datetimeFigureOut">
              <a:rPr lang="en-US" smtClean="0"/>
              <a:pPr/>
              <a:t>7/5/2012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2B1E5-6252-496A-B5CA-670664ABA7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0F0D6-DACC-4186-969A-DB8EC44A31E9}" type="datetimeFigureOut">
              <a:rPr lang="en-US" smtClean="0"/>
              <a:pPr/>
              <a:t>7/5/2012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2B1E5-6252-496A-B5CA-670664ABA7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0F0D6-DACC-4186-969A-DB8EC44A31E9}" type="datetimeFigureOut">
              <a:rPr lang="en-US" smtClean="0"/>
              <a:pPr/>
              <a:t>7/5/2012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2B1E5-6252-496A-B5CA-670664ABA7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0F0D6-DACC-4186-969A-DB8EC44A31E9}" type="datetimeFigureOut">
              <a:rPr lang="en-US" smtClean="0"/>
              <a:pPr/>
              <a:t>7/5/2012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2B1E5-6252-496A-B5CA-670664ABA7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0F0D6-DACC-4186-969A-DB8EC44A31E9}" type="datetimeFigureOut">
              <a:rPr lang="en-US" smtClean="0"/>
              <a:pPr/>
              <a:t>7/5/2012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2B1E5-6252-496A-B5CA-670664ABA7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0F0D6-DACC-4186-969A-DB8EC44A31E9}" type="datetimeFigureOut">
              <a:rPr lang="en-US" smtClean="0"/>
              <a:pPr/>
              <a:t>7/5/2012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2B1E5-6252-496A-B5CA-670664ABA7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0F0D6-DACC-4186-969A-DB8EC44A31E9}" type="datetimeFigureOut">
              <a:rPr lang="en-US" smtClean="0"/>
              <a:pPr/>
              <a:t>7/5/2012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2B1E5-6252-496A-B5CA-670664ABA7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0F0D6-DACC-4186-969A-DB8EC44A31E9}" type="datetimeFigureOut">
              <a:rPr lang="en-US" smtClean="0"/>
              <a:pPr/>
              <a:t>7/5/2012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2B1E5-6252-496A-B5CA-670664ABA7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0F0D6-DACC-4186-969A-DB8EC44A31E9}" type="datetimeFigureOut">
              <a:rPr lang="en-US" smtClean="0"/>
              <a:pPr/>
              <a:t>7/5/2012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2B1E5-6252-496A-B5CA-670664ABA7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0F0D6-DACC-4186-969A-DB8EC44A31E9}" type="datetimeFigureOut">
              <a:rPr lang="en-US" smtClean="0"/>
              <a:pPr/>
              <a:t>7/5/2012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2B1E5-6252-496A-B5CA-670664ABA7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0F0D6-DACC-4186-969A-DB8EC44A31E9}" type="datetimeFigureOut">
              <a:rPr lang="en-US" smtClean="0"/>
              <a:pPr/>
              <a:t>7/5/2012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2B1E5-6252-496A-B5CA-670664ABA7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DAF4E-0DDE-4030-87D6-F652C2A3A6A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86D17-9B0F-48EA-98A2-A2C3A3C33A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DB3B0-FBF8-4ED2-AAE1-038D50DAAD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B4D65-295B-4914-AE6F-393B6C12188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8D77D-D6CD-4E27-94F9-9270AE2E245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2524E-4B57-4871-8107-D87526CD0F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03DF2-382D-467B-A906-4FC78DA8787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24B6E-8D86-4BA4-A2F3-365658942F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A5FFB6-81D6-484F-A88E-4B76729CF7A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FB106-6459-43F7-8FBD-F7673E2C51B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8919D-CC93-499D-804C-683D37600B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0F0D6-DACC-4186-969A-DB8EC44A31E9}" type="datetimeFigureOut">
              <a:rPr lang="en-US" smtClean="0"/>
              <a:pPr/>
              <a:t>7/5/2012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2B1E5-6252-496A-B5CA-670664ABA734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E20A67-9120-4082-A85F-D06A469A59C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b/b0/Brembodus_ridens.JPG" TargetMode="External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ossilmall.com/EDCOPE_Enterprises/fish/fishfossils61/fish-fossils-61b.htm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17" Type="http://schemas.openxmlformats.org/officeDocument/2006/relationships/image" Target="../media/image42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1.jpeg"/><Relationship Id="rId1" Type="http://schemas.openxmlformats.org/officeDocument/2006/relationships/tags" Target="../tags/tag1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5" Type="http://schemas.openxmlformats.org/officeDocument/2006/relationships/image" Target="../media/image4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12.jpeg"/><Relationship Id="rId7" Type="http://schemas.openxmlformats.org/officeDocument/2006/relationships/image" Target="../media/image4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0.png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tif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0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7.png"/><Relationship Id="rId7" Type="http://schemas.openxmlformats.org/officeDocument/2006/relationships/image" Target="../media/image82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7.png"/><Relationship Id="rId7" Type="http://schemas.openxmlformats.org/officeDocument/2006/relationships/image" Target="../media/image83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0.jpeg"/><Relationship Id="rId4" Type="http://schemas.openxmlformats.org/officeDocument/2006/relationships/image" Target="../media/image7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77.png"/><Relationship Id="rId4" Type="http://schemas.openxmlformats.org/officeDocument/2006/relationships/image" Target="../media/image9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Titl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42852"/>
            <a:ext cx="9144031" cy="6858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501650" y="1536700"/>
            <a:ext cx="78882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The changing role of fishes on coral reefs:</a:t>
            </a:r>
          </a:p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an evolutionary perspective</a:t>
            </a:r>
            <a:endParaRPr lang="en-US" sz="3200" dirty="0">
              <a:solidFill>
                <a:srgbClr val="00B3FF"/>
              </a:solidFill>
              <a:latin typeface="Arial" charset="0"/>
            </a:endParaRPr>
          </a:p>
        </p:txBody>
      </p:sp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928662" y="2714620"/>
            <a:ext cx="800105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dirty="0" smtClean="0">
                <a:solidFill>
                  <a:schemeClr val="bg1"/>
                </a:solidFill>
              </a:rPr>
              <a:t>David Bellwood, Peter Cowman &amp; Christopher Goatley</a:t>
            </a:r>
          </a:p>
          <a:p>
            <a:pPr algn="ctr" eaLnBrk="0" hangingPunct="0"/>
            <a:r>
              <a:rPr lang="en-US" dirty="0" smtClean="0">
                <a:solidFill>
                  <a:schemeClr val="bg1"/>
                </a:solidFill>
              </a:rPr>
              <a:t>School of Marine and Tropical Biology, James Cook University</a:t>
            </a: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en-US" sz="18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" name="Picture 4" descr="New JCU Logo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6090796"/>
            <a:ext cx="1857357" cy="9101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785786" y="5429264"/>
            <a:ext cx="7643866" cy="0"/>
          </a:xfrm>
          <a:prstGeom prst="line">
            <a:avLst/>
          </a:prstGeom>
          <a:ln w="57150">
            <a:solidFill>
              <a:srgbClr val="78B83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322028" y="550070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200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536606" y="548856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100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286776" y="550070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0</a:t>
            </a:r>
            <a:endParaRPr lang="en-AU" b="1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85786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6715140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8358214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4500562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1472" y="542926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400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442892" y="4772026"/>
            <a:ext cx="1128712" cy="14297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slide 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74" y="0"/>
            <a:ext cx="4071966" cy="2632127"/>
          </a:xfrm>
          <a:prstGeom prst="rect">
            <a:avLst/>
          </a:prstGeom>
        </p:spPr>
      </p:pic>
      <p:pic>
        <p:nvPicPr>
          <p:cNvPr id="13" name="Picture 12" descr="slide 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28802"/>
            <a:ext cx="3145041" cy="2071702"/>
          </a:xfrm>
          <a:prstGeom prst="rect">
            <a:avLst/>
          </a:prstGeom>
        </p:spPr>
      </p:pic>
      <p:pic>
        <p:nvPicPr>
          <p:cNvPr id="15" name="Picture 14" descr="Untitled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3240" y="2643182"/>
            <a:ext cx="2357454" cy="106668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714480" y="4071942"/>
            <a:ext cx="3037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Mimia</a:t>
            </a:r>
            <a:r>
              <a:rPr lang="en-US" dirty="0" smtClean="0"/>
              <a:t> – Basal </a:t>
            </a:r>
            <a:r>
              <a:rPr lang="en-US" dirty="0" err="1" smtClean="0"/>
              <a:t>Actinopterygian</a:t>
            </a:r>
            <a:endParaRPr lang="en-US" dirty="0"/>
          </a:p>
        </p:txBody>
      </p:sp>
      <p:pic>
        <p:nvPicPr>
          <p:cNvPr id="17" name="Picture 16" descr="Mcnamaraspin"/>
          <p:cNvPicPr>
            <a:picLocks noChangeAspect="1" noChangeArrowheads="1"/>
          </p:cNvPicPr>
          <p:nvPr/>
        </p:nvPicPr>
        <p:blipFill>
          <a:blip r:embed="rId5" cstate="print"/>
          <a:srcRect l="16070" r="11607" b="28570"/>
          <a:stretch>
            <a:fillRect/>
          </a:stretch>
        </p:blipFill>
        <p:spPr bwMode="auto">
          <a:xfrm>
            <a:off x="-1" y="0"/>
            <a:ext cx="2603883" cy="1928802"/>
          </a:xfrm>
          <a:prstGeom prst="rect">
            <a:avLst/>
          </a:prstGeom>
          <a:noFill/>
        </p:spPr>
      </p:pic>
      <p:pic>
        <p:nvPicPr>
          <p:cNvPr id="18" name="Picture 2" descr="Onychodus s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0694" y="2643182"/>
            <a:ext cx="3071802" cy="2303852"/>
          </a:xfrm>
          <a:prstGeom prst="rect">
            <a:avLst/>
          </a:prstGeom>
          <a:noFill/>
        </p:spPr>
      </p:pic>
      <p:pic>
        <p:nvPicPr>
          <p:cNvPr id="19" name="Picture 2" descr="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702" y="785794"/>
            <a:ext cx="2500298" cy="1875224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1285852" y="4643446"/>
            <a:ext cx="2557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Gogo</a:t>
            </a:r>
            <a:r>
              <a:rPr lang="en-US" dirty="0" smtClean="0"/>
              <a:t> – Devonian 380 MY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785786" y="5429264"/>
            <a:ext cx="7643866" cy="0"/>
          </a:xfrm>
          <a:prstGeom prst="line">
            <a:avLst/>
          </a:prstGeom>
          <a:ln w="57150">
            <a:solidFill>
              <a:srgbClr val="78B83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322028" y="550070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200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536606" y="548856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100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286776" y="550070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0</a:t>
            </a:r>
            <a:endParaRPr lang="en-AU" b="1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85786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6715140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8358214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4500562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1472" y="542926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400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442892" y="4772026"/>
            <a:ext cx="1128712" cy="14297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lide 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357562"/>
            <a:ext cx="1285884" cy="84703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2910" y="2928934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Mimia</a:t>
            </a:r>
            <a:r>
              <a:rPr lang="en-AU" dirty="0" smtClean="0"/>
              <a:t> </a:t>
            </a:r>
            <a:endParaRPr lang="en-AU" dirty="0"/>
          </a:p>
        </p:txBody>
      </p:sp>
      <p:pic>
        <p:nvPicPr>
          <p:cNvPr id="1026" name="Picture 2" descr="File:Brembodus riden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2214554"/>
            <a:ext cx="2627609" cy="2071702"/>
          </a:xfrm>
          <a:prstGeom prst="rect">
            <a:avLst/>
          </a:prstGeom>
          <a:noFill/>
        </p:spPr>
      </p:pic>
      <p:cxnSp>
        <p:nvCxnSpPr>
          <p:cNvPr id="16" name="Straight Arrow Connector 15"/>
          <p:cNvCxnSpPr/>
          <p:nvPr/>
        </p:nvCxnSpPr>
        <p:spPr>
          <a:xfrm rot="5400000">
            <a:off x="3800478" y="4772026"/>
            <a:ext cx="1128712" cy="14297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786182" y="1857364"/>
            <a:ext cx="1263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Brembodus</a:t>
            </a:r>
            <a:endParaRPr lang="en-AU" dirty="0"/>
          </a:p>
        </p:txBody>
      </p:sp>
      <p:pic>
        <p:nvPicPr>
          <p:cNvPr id="18" name="Picture 3" descr="slide5_gyrodus ja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5066914" y="1137832"/>
            <a:ext cx="4191859" cy="3038544"/>
          </a:xfrm>
          <a:prstGeom prst="rect">
            <a:avLst/>
          </a:prstGeom>
          <a:noFill/>
        </p:spPr>
      </p:pic>
      <p:pic>
        <p:nvPicPr>
          <p:cNvPr id="19" name="Picture 2" descr="http://travaglini.tripod.com/image21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357166"/>
            <a:ext cx="2500330" cy="1950257"/>
          </a:xfrm>
          <a:prstGeom prst="rect">
            <a:avLst/>
          </a:prstGeom>
          <a:noFill/>
        </p:spPr>
      </p:pic>
      <p:pic>
        <p:nvPicPr>
          <p:cNvPr id="1027" name="Picture 3" descr="F:\1-30\Images-1drb-11-3-02\Serpiano\20010901-071907\DSCN019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02" y="0"/>
            <a:ext cx="2500330" cy="1875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:\_MG_2967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35025" y="-176213"/>
            <a:ext cx="10815638" cy="7210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. lineatus -bits and coral-10.png"/>
          <p:cNvPicPr>
            <a:picLocks noChangeAspect="1"/>
          </p:cNvPicPr>
          <p:nvPr/>
        </p:nvPicPr>
        <p:blipFill>
          <a:blip r:embed="rId2" cstate="print"/>
          <a:srcRect t="1335"/>
          <a:stretch>
            <a:fillRect/>
          </a:stretch>
        </p:blipFill>
        <p:spPr>
          <a:xfrm>
            <a:off x="-32" y="428604"/>
            <a:ext cx="9144000" cy="60722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. lineatus -bits and coral-10.png"/>
          <p:cNvPicPr>
            <a:picLocks noChangeAspect="1"/>
          </p:cNvPicPr>
          <p:nvPr/>
        </p:nvPicPr>
        <p:blipFill>
          <a:blip r:embed="rId2" cstate="print"/>
          <a:srcRect t="1161"/>
          <a:stretch>
            <a:fillRect/>
          </a:stretch>
        </p:blipFill>
        <p:spPr>
          <a:xfrm>
            <a:off x="0" y="428604"/>
            <a:ext cx="9144000" cy="6082979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rot="10800000" flipV="1">
            <a:off x="2000232" y="2786058"/>
            <a:ext cx="1071570" cy="57150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10800000" flipV="1">
            <a:off x="1571604" y="4071942"/>
            <a:ext cx="1143008" cy="57150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sh 1 small ey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978160"/>
            <a:ext cx="2500298" cy="1879840"/>
          </a:xfrm>
          <a:prstGeom prst="rect">
            <a:avLst/>
          </a:prstGeom>
        </p:spPr>
      </p:pic>
      <p:pic>
        <p:nvPicPr>
          <p:cNvPr id="3" name="Picture 2" descr="fish 2 small eye.jpg"/>
          <p:cNvPicPr>
            <a:picLocks noChangeAspect="1"/>
          </p:cNvPicPr>
          <p:nvPr/>
        </p:nvPicPr>
        <p:blipFill>
          <a:blip r:embed="rId3" cstate="print"/>
          <a:srcRect r="10241" b="4397"/>
          <a:stretch>
            <a:fillRect/>
          </a:stretch>
        </p:blipFill>
        <p:spPr>
          <a:xfrm>
            <a:off x="6523348" y="5000636"/>
            <a:ext cx="2620651" cy="1857364"/>
          </a:xfrm>
          <a:prstGeom prst="rect">
            <a:avLst/>
          </a:prstGeom>
        </p:spPr>
      </p:pic>
      <p:pic>
        <p:nvPicPr>
          <p:cNvPr id="4" name="Picture 3" descr="fish 1 big ey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660437" cy="2000240"/>
          </a:xfrm>
          <a:prstGeom prst="rect">
            <a:avLst/>
          </a:prstGeom>
        </p:spPr>
      </p:pic>
      <p:pic>
        <p:nvPicPr>
          <p:cNvPr id="5" name="Picture 4" descr="fish 2 big eye.jpg"/>
          <p:cNvPicPr>
            <a:picLocks noChangeAspect="1"/>
          </p:cNvPicPr>
          <p:nvPr/>
        </p:nvPicPr>
        <p:blipFill>
          <a:blip r:embed="rId5" cstate="print"/>
          <a:srcRect r="10241" b="3260"/>
          <a:stretch>
            <a:fillRect/>
          </a:stretch>
        </p:blipFill>
        <p:spPr>
          <a:xfrm>
            <a:off x="6286512" y="0"/>
            <a:ext cx="2857488" cy="2049299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 cstate="print"/>
          <a:srcRect l="4649" r="47314" b="66557"/>
          <a:stretch>
            <a:fillRect/>
          </a:stretch>
        </p:blipFill>
        <p:spPr bwMode="auto">
          <a:xfrm>
            <a:off x="2571736" y="1571612"/>
            <a:ext cx="3857652" cy="373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785918" y="3143248"/>
            <a:ext cx="686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Eye</a:t>
            </a:r>
            <a:endParaRPr lang="en-A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071934" y="5357826"/>
            <a:ext cx="11801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Mouth</a:t>
            </a:r>
            <a:endParaRPr lang="en-AU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sh 1 small ey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978160"/>
            <a:ext cx="2500298" cy="1879840"/>
          </a:xfrm>
          <a:prstGeom prst="rect">
            <a:avLst/>
          </a:prstGeom>
        </p:spPr>
      </p:pic>
      <p:pic>
        <p:nvPicPr>
          <p:cNvPr id="4" name="Picture 3" descr="fish 1 big ey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660437" cy="2000240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 l="4649" r="47314" b="66557"/>
          <a:stretch>
            <a:fillRect/>
          </a:stretch>
        </p:blipFill>
        <p:spPr bwMode="auto">
          <a:xfrm>
            <a:off x="2571736" y="1571612"/>
            <a:ext cx="3857652" cy="373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785918" y="3143248"/>
            <a:ext cx="686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Eye</a:t>
            </a:r>
            <a:endParaRPr lang="en-A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071934" y="5357826"/>
            <a:ext cx="11801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Mouth</a:t>
            </a:r>
            <a:endParaRPr lang="en-AU" sz="2800" dirty="0"/>
          </a:p>
        </p:txBody>
      </p:sp>
      <p:pic>
        <p:nvPicPr>
          <p:cNvPr id="13" name="Picture 2" descr="http://travaglini.tripod.com/image21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214290"/>
            <a:ext cx="2714612" cy="2117398"/>
          </a:xfrm>
          <a:prstGeom prst="rect">
            <a:avLst/>
          </a:prstGeom>
          <a:noFill/>
        </p:spPr>
      </p:pic>
      <p:pic>
        <p:nvPicPr>
          <p:cNvPr id="84996" name="Picture 4" descr="Saurichthys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74" y="4572008"/>
            <a:ext cx="2667017" cy="2000264"/>
          </a:xfrm>
          <a:prstGeom prst="rect">
            <a:avLst/>
          </a:prstGeom>
          <a:noFill/>
        </p:spPr>
      </p:pic>
      <p:sp>
        <p:nvSpPr>
          <p:cNvPr id="15" name="Bent Arrow 14"/>
          <p:cNvSpPr/>
          <p:nvPr/>
        </p:nvSpPr>
        <p:spPr>
          <a:xfrm rot="16200000" flipH="1">
            <a:off x="4000496" y="1714488"/>
            <a:ext cx="1143008" cy="571504"/>
          </a:xfrm>
          <a:prstGeom prst="ben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7" name="Bent Arrow 16"/>
          <p:cNvSpPr/>
          <p:nvPr/>
        </p:nvSpPr>
        <p:spPr>
          <a:xfrm flipH="1">
            <a:off x="6072198" y="3929066"/>
            <a:ext cx="1143008" cy="571504"/>
          </a:xfrm>
          <a:prstGeom prst="ben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6116" y="6519446"/>
            <a:ext cx="2955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Goatley, et al. 2010 Paleobiology</a:t>
            </a:r>
            <a:endParaRPr lang="en-A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6643702" y="2285992"/>
            <a:ext cx="1263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Brembodus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572396" y="4214818"/>
            <a:ext cx="1259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Saurichthys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85728"/>
            <a:ext cx="4610112" cy="6408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 descr="fish 1 small ey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354132"/>
            <a:ext cx="2000232" cy="1503867"/>
          </a:xfrm>
          <a:prstGeom prst="rect">
            <a:avLst/>
          </a:prstGeom>
        </p:spPr>
      </p:pic>
      <p:pic>
        <p:nvPicPr>
          <p:cNvPr id="11" name="Picture 10" descr="fish 1 big ey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0"/>
            <a:ext cx="2000232" cy="1503867"/>
          </a:xfrm>
          <a:prstGeom prst="rect">
            <a:avLst/>
          </a:prstGeom>
        </p:spPr>
      </p:pic>
      <p:pic>
        <p:nvPicPr>
          <p:cNvPr id="12" name="Picture 11" descr="fish 2 big eye.jpg"/>
          <p:cNvPicPr>
            <a:picLocks noChangeAspect="1"/>
          </p:cNvPicPr>
          <p:nvPr/>
        </p:nvPicPr>
        <p:blipFill>
          <a:blip r:embed="rId5" cstate="print"/>
          <a:srcRect r="10241" b="3260"/>
          <a:stretch>
            <a:fillRect/>
          </a:stretch>
        </p:blipFill>
        <p:spPr>
          <a:xfrm>
            <a:off x="7143768" y="1"/>
            <a:ext cx="2000232" cy="1434502"/>
          </a:xfrm>
          <a:prstGeom prst="rect">
            <a:avLst/>
          </a:prstGeom>
        </p:spPr>
      </p:pic>
      <p:pic>
        <p:nvPicPr>
          <p:cNvPr id="13" name="Picture 12" descr="fish 2 small eye.jpg"/>
          <p:cNvPicPr>
            <a:picLocks noChangeAspect="1"/>
          </p:cNvPicPr>
          <p:nvPr/>
        </p:nvPicPr>
        <p:blipFill>
          <a:blip r:embed="rId6" cstate="print"/>
          <a:srcRect r="10241" b="4397"/>
          <a:stretch>
            <a:fillRect/>
          </a:stretch>
        </p:blipFill>
        <p:spPr>
          <a:xfrm>
            <a:off x="7228917" y="5500702"/>
            <a:ext cx="1915082" cy="13572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85728"/>
            <a:ext cx="4610112" cy="6408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val 3"/>
          <p:cNvSpPr/>
          <p:nvPr/>
        </p:nvSpPr>
        <p:spPr>
          <a:xfrm>
            <a:off x="5572132" y="1357298"/>
            <a:ext cx="928694" cy="500066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00B05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571868" y="1357298"/>
            <a:ext cx="1143008" cy="500066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00B05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428992" y="3429000"/>
            <a:ext cx="1414466" cy="714380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00B05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286380" y="3429000"/>
            <a:ext cx="1557342" cy="785818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00B05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071802" y="5429264"/>
            <a:ext cx="1557342" cy="785818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00B050"/>
              </a:solidFill>
            </a:endParaRPr>
          </a:p>
        </p:txBody>
      </p:sp>
      <p:pic>
        <p:nvPicPr>
          <p:cNvPr id="10" name="Picture 9" descr="fish 1 small ey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354132"/>
            <a:ext cx="2000232" cy="1503867"/>
          </a:xfrm>
          <a:prstGeom prst="rect">
            <a:avLst/>
          </a:prstGeom>
        </p:spPr>
      </p:pic>
      <p:pic>
        <p:nvPicPr>
          <p:cNvPr id="11" name="Picture 10" descr="fish 1 big ey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0"/>
            <a:ext cx="2000232" cy="1503867"/>
          </a:xfrm>
          <a:prstGeom prst="rect">
            <a:avLst/>
          </a:prstGeom>
        </p:spPr>
      </p:pic>
      <p:pic>
        <p:nvPicPr>
          <p:cNvPr id="12" name="Picture 11" descr="fish 2 big eye.jpg"/>
          <p:cNvPicPr>
            <a:picLocks noChangeAspect="1"/>
          </p:cNvPicPr>
          <p:nvPr/>
        </p:nvPicPr>
        <p:blipFill>
          <a:blip r:embed="rId5" cstate="print"/>
          <a:srcRect r="10241" b="3260"/>
          <a:stretch>
            <a:fillRect/>
          </a:stretch>
        </p:blipFill>
        <p:spPr>
          <a:xfrm>
            <a:off x="7143768" y="1"/>
            <a:ext cx="2000232" cy="1434502"/>
          </a:xfrm>
          <a:prstGeom prst="rect">
            <a:avLst/>
          </a:prstGeom>
        </p:spPr>
      </p:pic>
      <p:pic>
        <p:nvPicPr>
          <p:cNvPr id="13" name="Picture 12" descr="fish 2 small eye.jpg"/>
          <p:cNvPicPr>
            <a:picLocks noChangeAspect="1"/>
          </p:cNvPicPr>
          <p:nvPr/>
        </p:nvPicPr>
        <p:blipFill>
          <a:blip r:embed="rId6" cstate="print"/>
          <a:srcRect r="10241" b="4397"/>
          <a:stretch>
            <a:fillRect/>
          </a:stretch>
        </p:blipFill>
        <p:spPr>
          <a:xfrm>
            <a:off x="7228917" y="5500702"/>
            <a:ext cx="1915082" cy="135729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85728"/>
            <a:ext cx="4610112" cy="6408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val 2"/>
          <p:cNvSpPr/>
          <p:nvPr/>
        </p:nvSpPr>
        <p:spPr>
          <a:xfrm>
            <a:off x="3571868" y="928670"/>
            <a:ext cx="500066" cy="4857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572132" y="1357298"/>
            <a:ext cx="928694" cy="500066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00B05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571868" y="1357298"/>
            <a:ext cx="1143008" cy="500066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00B05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428992" y="3429000"/>
            <a:ext cx="1414466" cy="714380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00B05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286380" y="3429000"/>
            <a:ext cx="1557342" cy="785818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00B05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071802" y="5429264"/>
            <a:ext cx="1557342" cy="785818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00B05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643570" y="642918"/>
            <a:ext cx="785818" cy="7715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643306" y="2643182"/>
            <a:ext cx="357190" cy="7715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286380" y="2714620"/>
            <a:ext cx="1285884" cy="7000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143240" y="4572008"/>
            <a:ext cx="1557342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FF0000"/>
              </a:solidFill>
            </a:endParaRPr>
          </a:p>
        </p:txBody>
      </p:sp>
      <p:pic>
        <p:nvPicPr>
          <p:cNvPr id="14" name="Picture 13" descr="fish 1 small ey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07842"/>
            <a:ext cx="1928794" cy="1450157"/>
          </a:xfrm>
          <a:prstGeom prst="rect">
            <a:avLst/>
          </a:prstGeom>
        </p:spPr>
      </p:pic>
      <p:pic>
        <p:nvPicPr>
          <p:cNvPr id="15" name="Picture 14" descr="fish 1 big ey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0"/>
            <a:ext cx="2143108" cy="1611288"/>
          </a:xfrm>
          <a:prstGeom prst="rect">
            <a:avLst/>
          </a:prstGeom>
        </p:spPr>
      </p:pic>
      <p:pic>
        <p:nvPicPr>
          <p:cNvPr id="16" name="Picture 15" descr="fish 2 big eye.jpg"/>
          <p:cNvPicPr>
            <a:picLocks noChangeAspect="1"/>
          </p:cNvPicPr>
          <p:nvPr/>
        </p:nvPicPr>
        <p:blipFill>
          <a:blip r:embed="rId5" cstate="print"/>
          <a:srcRect r="10241" b="3260"/>
          <a:stretch>
            <a:fillRect/>
          </a:stretch>
        </p:blipFill>
        <p:spPr>
          <a:xfrm>
            <a:off x="7052196" y="1"/>
            <a:ext cx="2091803" cy="1500174"/>
          </a:xfrm>
          <a:prstGeom prst="rect">
            <a:avLst/>
          </a:prstGeom>
        </p:spPr>
      </p:pic>
      <p:pic>
        <p:nvPicPr>
          <p:cNvPr id="17" name="Picture 16" descr="fish 2 small eye.jpg"/>
          <p:cNvPicPr>
            <a:picLocks noChangeAspect="1"/>
          </p:cNvPicPr>
          <p:nvPr/>
        </p:nvPicPr>
        <p:blipFill>
          <a:blip r:embed="rId6" cstate="print"/>
          <a:srcRect r="10241" b="4397"/>
          <a:stretch>
            <a:fillRect/>
          </a:stretch>
        </p:blipFill>
        <p:spPr>
          <a:xfrm>
            <a:off x="7128122" y="5429264"/>
            <a:ext cx="2015877" cy="14287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85728"/>
            <a:ext cx="4610112" cy="6408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val 2"/>
          <p:cNvSpPr/>
          <p:nvPr/>
        </p:nvSpPr>
        <p:spPr>
          <a:xfrm>
            <a:off x="3571868" y="928670"/>
            <a:ext cx="500066" cy="4857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572132" y="1357298"/>
            <a:ext cx="928694" cy="500066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00B05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571868" y="1357298"/>
            <a:ext cx="1143008" cy="500066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00B05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428992" y="3429000"/>
            <a:ext cx="1414466" cy="714380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00B05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286380" y="3429000"/>
            <a:ext cx="1557342" cy="785818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00B05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071802" y="5429264"/>
            <a:ext cx="1557342" cy="785818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00B05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643570" y="714356"/>
            <a:ext cx="714380" cy="7000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643306" y="2643182"/>
            <a:ext cx="357190" cy="7715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286380" y="2714620"/>
            <a:ext cx="1285884" cy="7000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143240" y="4572008"/>
            <a:ext cx="1557342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AU" sz="2000" dirty="0">
              <a:solidFill>
                <a:srgbClr val="FF00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500826" y="3071810"/>
            <a:ext cx="500066" cy="158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6200000" flipH="1">
            <a:off x="6465107" y="3250405"/>
            <a:ext cx="1000132" cy="92869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>
            <a:off x="2026590" y="2890034"/>
            <a:ext cx="3474107" cy="18336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>
            <a:off x="2214546" y="1214422"/>
            <a:ext cx="3286150" cy="164307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0800000" flipV="1">
            <a:off x="2000232" y="3143248"/>
            <a:ext cx="3429028" cy="121444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572396" y="4214818"/>
            <a:ext cx="1170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Nocturnal </a:t>
            </a:r>
          </a:p>
          <a:p>
            <a:r>
              <a:rPr lang="en-AU" dirty="0" smtClean="0"/>
              <a:t>feeding</a:t>
            </a:r>
            <a:endParaRPr lang="en-AU" dirty="0"/>
          </a:p>
        </p:txBody>
      </p:sp>
      <p:sp>
        <p:nvSpPr>
          <p:cNvPr id="21" name="TextBox 20"/>
          <p:cNvSpPr txBox="1"/>
          <p:nvPr/>
        </p:nvSpPr>
        <p:spPr>
          <a:xfrm>
            <a:off x="285720" y="5214950"/>
            <a:ext cx="1621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High-precision </a:t>
            </a:r>
          </a:p>
          <a:p>
            <a:r>
              <a:rPr lang="en-AU" dirty="0" smtClean="0"/>
              <a:t>Diurnal feeding</a:t>
            </a:r>
            <a:endParaRPr lang="en-AU" dirty="0"/>
          </a:p>
        </p:txBody>
      </p:sp>
      <p:pic>
        <p:nvPicPr>
          <p:cNvPr id="27" name="Picture 2" descr="fossil fish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857232"/>
            <a:ext cx="1881169" cy="1410877"/>
          </a:xfrm>
          <a:prstGeom prst="rect">
            <a:avLst/>
          </a:prstGeom>
          <a:noFill/>
        </p:spPr>
      </p:pic>
      <p:pic>
        <p:nvPicPr>
          <p:cNvPr id="30" name="Picture 2" descr="fossil fish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929066"/>
            <a:ext cx="1571636" cy="1178727"/>
          </a:xfrm>
          <a:prstGeom prst="rect">
            <a:avLst/>
          </a:prstGeom>
          <a:noFill/>
        </p:spPr>
      </p:pic>
      <p:pic>
        <p:nvPicPr>
          <p:cNvPr id="32" name="Content Placeholder 5" descr="ruffoichthys no tex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2643182"/>
            <a:ext cx="1643074" cy="943988"/>
          </a:xfrm>
          <a:prstGeom prst="rect">
            <a:avLst/>
          </a:prstGeom>
        </p:spPr>
      </p:pic>
      <p:pic>
        <p:nvPicPr>
          <p:cNvPr id="25" name="Content Placeholder 4" descr="eosphaeramia no tex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3768" y="2571744"/>
            <a:ext cx="2000232" cy="117685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500958" y="3714752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Apogonidae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857752" y="6429396"/>
            <a:ext cx="222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>
                <a:solidFill>
                  <a:schemeClr val="bg1"/>
                </a:solidFill>
              </a:rPr>
              <a:t>Goatley, et al. 2010 Paleobiology</a:t>
            </a:r>
            <a:endParaRPr lang="en-AU" sz="12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mbdrb\AppData\Local\Microsoft\Windows\Temporary Internet Files\Content.Outlook\R5T4VM6E\odonteu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07180" y="857232"/>
            <a:ext cx="2036820" cy="1698959"/>
          </a:xfrm>
          <a:prstGeom prst="rect">
            <a:avLst/>
          </a:prstGeom>
          <a:noFill/>
        </p:spPr>
      </p:pic>
      <p:cxnSp>
        <p:nvCxnSpPr>
          <p:cNvPr id="16" name="Straight Arrow Connector 15"/>
          <p:cNvCxnSpPr/>
          <p:nvPr/>
        </p:nvCxnSpPr>
        <p:spPr>
          <a:xfrm rot="5400000" flipH="1" flipV="1">
            <a:off x="6429388" y="2143116"/>
            <a:ext cx="857256" cy="85725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785786" y="5429264"/>
            <a:ext cx="7643866" cy="0"/>
          </a:xfrm>
          <a:prstGeom prst="line">
            <a:avLst/>
          </a:prstGeom>
          <a:ln w="57150">
            <a:solidFill>
              <a:srgbClr val="78B83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322028" y="550070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200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536606" y="548856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100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286776" y="550070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0</a:t>
            </a:r>
            <a:endParaRPr lang="en-AU" b="1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85786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6715140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8358214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4500562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1472" y="542926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400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cxnSp>
        <p:nvCxnSpPr>
          <p:cNvPr id="11" name="Straight Arrow Connector 10"/>
          <p:cNvCxnSpPr/>
          <p:nvPr/>
        </p:nvCxnSpPr>
        <p:spPr>
          <a:xfrm rot="16200000" flipH="1">
            <a:off x="149993" y="4493423"/>
            <a:ext cx="1128711" cy="57150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lide 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57562"/>
            <a:ext cx="1285884" cy="84703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2910" y="2928934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Mimia</a:t>
            </a:r>
            <a:r>
              <a:rPr lang="en-AU" dirty="0" smtClean="0"/>
              <a:t> </a:t>
            </a:r>
            <a:endParaRPr lang="en-AU" dirty="0"/>
          </a:p>
        </p:txBody>
      </p:sp>
      <p:cxnSp>
        <p:nvCxnSpPr>
          <p:cNvPr id="16" name="Straight Arrow Connector 15"/>
          <p:cNvCxnSpPr/>
          <p:nvPr/>
        </p:nvCxnSpPr>
        <p:spPr>
          <a:xfrm rot="16200000" flipH="1">
            <a:off x="3293266" y="4279109"/>
            <a:ext cx="1128710" cy="1000131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85918" y="2357430"/>
            <a:ext cx="1263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Brembodus</a:t>
            </a:r>
            <a:endParaRPr lang="en-AU" dirty="0"/>
          </a:p>
        </p:txBody>
      </p:sp>
      <p:pic>
        <p:nvPicPr>
          <p:cNvPr id="19" name="Picture 2" descr="http://travaglini.tripod.com/image21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2786058"/>
            <a:ext cx="1785950" cy="1393041"/>
          </a:xfrm>
          <a:prstGeom prst="rect">
            <a:avLst/>
          </a:prstGeom>
          <a:noFill/>
        </p:spPr>
      </p:pic>
      <p:cxnSp>
        <p:nvCxnSpPr>
          <p:cNvPr id="20" name="Straight Arrow Connector 19"/>
          <p:cNvCxnSpPr/>
          <p:nvPr/>
        </p:nvCxnSpPr>
        <p:spPr>
          <a:xfrm rot="16200000" flipH="1">
            <a:off x="4543430" y="4243390"/>
            <a:ext cx="1128711" cy="107157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29058" y="2786058"/>
            <a:ext cx="647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Libys</a:t>
            </a:r>
            <a:endParaRPr lang="en-AU" dirty="0"/>
          </a:p>
        </p:txBody>
      </p:sp>
      <p:pic>
        <p:nvPicPr>
          <p:cNvPr id="28674" name="Picture 2" descr="Libys superb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3214686"/>
            <a:ext cx="1962030" cy="928694"/>
          </a:xfrm>
          <a:prstGeom prst="rect">
            <a:avLst/>
          </a:prstGeom>
          <a:noFill/>
        </p:spPr>
      </p:pic>
      <p:cxnSp>
        <p:nvCxnSpPr>
          <p:cNvPr id="23" name="Straight Arrow Connector 22"/>
          <p:cNvCxnSpPr/>
          <p:nvPr/>
        </p:nvCxnSpPr>
        <p:spPr>
          <a:xfrm rot="16200000" flipH="1">
            <a:off x="5686438" y="4457704"/>
            <a:ext cx="1128711" cy="64294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794" name="Picture 2" descr="F:\1-30\Images-20-Canaries\Canaries-BM\BM\DSC000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3000372"/>
            <a:ext cx="1524011" cy="1143008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5500694" y="257174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 smtClean="0"/>
              <a:t>Gigapteryx</a:t>
            </a:r>
            <a:endParaRPr lang="en-AU" dirty="0"/>
          </a:p>
        </p:txBody>
      </p:sp>
      <p:cxnSp>
        <p:nvCxnSpPr>
          <p:cNvPr id="24" name="Straight Arrow Connector 23"/>
          <p:cNvCxnSpPr/>
          <p:nvPr/>
        </p:nvCxnSpPr>
        <p:spPr>
          <a:xfrm rot="5400000">
            <a:off x="7015188" y="4772026"/>
            <a:ext cx="1128712" cy="14297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072330" y="5000636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K/T</a:t>
            </a:r>
            <a:endParaRPr lang="en-AU" dirty="0"/>
          </a:p>
        </p:txBody>
      </p:sp>
      <p:sp>
        <p:nvSpPr>
          <p:cNvPr id="29" name="TextBox 28"/>
          <p:cNvSpPr txBox="1"/>
          <p:nvPr/>
        </p:nvSpPr>
        <p:spPr>
          <a:xfrm>
            <a:off x="1857356" y="1714488"/>
            <a:ext cx="1082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Triassic</a:t>
            </a:r>
            <a:endParaRPr lang="en-AU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786182" y="1714488"/>
            <a:ext cx="1133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Jurassic</a:t>
            </a:r>
            <a:endParaRPr lang="en-AU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5214942" y="1714488"/>
            <a:ext cx="1577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Cretaceous</a:t>
            </a:r>
            <a:endParaRPr lang="en-AU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7358082" y="1785926"/>
            <a:ext cx="109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Eocene</a:t>
            </a:r>
            <a:endParaRPr lang="en-AU" sz="2400" dirty="0"/>
          </a:p>
        </p:txBody>
      </p:sp>
      <p:pic>
        <p:nvPicPr>
          <p:cNvPr id="34" name="Picture 2" descr="fossil fish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768" y="3000372"/>
            <a:ext cx="1678785" cy="1119190"/>
          </a:xfrm>
          <a:prstGeom prst="rect">
            <a:avLst/>
          </a:prstGeom>
          <a:noFill/>
        </p:spPr>
      </p:pic>
      <p:sp>
        <p:nvSpPr>
          <p:cNvPr id="35" name="TextBox 34"/>
          <p:cNvSpPr txBox="1"/>
          <p:nvPr/>
        </p:nvSpPr>
        <p:spPr>
          <a:xfrm>
            <a:off x="7358082" y="2571744"/>
            <a:ext cx="1277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Eorandalllia</a:t>
            </a:r>
            <a:endParaRPr lang="en-AU" dirty="0"/>
          </a:p>
        </p:txBody>
      </p:sp>
      <p:sp>
        <p:nvSpPr>
          <p:cNvPr id="33" name="TextBox 32"/>
          <p:cNvSpPr txBox="1"/>
          <p:nvPr/>
        </p:nvSpPr>
        <p:spPr>
          <a:xfrm>
            <a:off x="142844" y="1714488"/>
            <a:ext cx="1366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Devonian</a:t>
            </a:r>
            <a:endParaRPr lang="en-AU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785786" y="5429264"/>
            <a:ext cx="7643866" cy="0"/>
          </a:xfrm>
          <a:prstGeom prst="line">
            <a:avLst/>
          </a:prstGeom>
          <a:ln w="57150">
            <a:solidFill>
              <a:srgbClr val="78B83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322028" y="550070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200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536606" y="548856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100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286776" y="550070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0</a:t>
            </a:r>
            <a:endParaRPr lang="en-AU" b="1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85786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6715140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8358214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4500562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1472" y="542926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400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cxnSp>
        <p:nvCxnSpPr>
          <p:cNvPr id="11" name="Straight Arrow Connector 10"/>
          <p:cNvCxnSpPr/>
          <p:nvPr/>
        </p:nvCxnSpPr>
        <p:spPr>
          <a:xfrm rot="16200000" flipH="1">
            <a:off x="149993" y="4493423"/>
            <a:ext cx="1128711" cy="57150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lide 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57562"/>
            <a:ext cx="1285884" cy="84703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2910" y="2928934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Mimia</a:t>
            </a:r>
            <a:r>
              <a:rPr lang="en-AU" dirty="0" smtClean="0"/>
              <a:t> </a:t>
            </a:r>
            <a:endParaRPr lang="en-AU" dirty="0"/>
          </a:p>
        </p:txBody>
      </p:sp>
      <p:cxnSp>
        <p:nvCxnSpPr>
          <p:cNvPr id="16" name="Straight Arrow Connector 15"/>
          <p:cNvCxnSpPr/>
          <p:nvPr/>
        </p:nvCxnSpPr>
        <p:spPr>
          <a:xfrm rot="16200000" flipH="1">
            <a:off x="3293266" y="4279109"/>
            <a:ext cx="1128710" cy="1000131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85918" y="2357430"/>
            <a:ext cx="1263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Brembodus</a:t>
            </a:r>
            <a:endParaRPr lang="en-AU" dirty="0"/>
          </a:p>
        </p:txBody>
      </p:sp>
      <p:pic>
        <p:nvPicPr>
          <p:cNvPr id="19" name="Picture 2" descr="http://travaglini.tripod.com/image21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2786058"/>
            <a:ext cx="1785950" cy="1393041"/>
          </a:xfrm>
          <a:prstGeom prst="rect">
            <a:avLst/>
          </a:prstGeom>
          <a:noFill/>
        </p:spPr>
      </p:pic>
      <p:cxnSp>
        <p:nvCxnSpPr>
          <p:cNvPr id="20" name="Straight Arrow Connector 19"/>
          <p:cNvCxnSpPr/>
          <p:nvPr/>
        </p:nvCxnSpPr>
        <p:spPr>
          <a:xfrm rot="16200000" flipH="1">
            <a:off x="4543430" y="4243390"/>
            <a:ext cx="1128711" cy="107157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29058" y="2786058"/>
            <a:ext cx="647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Libys</a:t>
            </a:r>
            <a:endParaRPr lang="en-AU" dirty="0"/>
          </a:p>
        </p:txBody>
      </p:sp>
      <p:pic>
        <p:nvPicPr>
          <p:cNvPr id="28674" name="Picture 2" descr="Libys superb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3214686"/>
            <a:ext cx="1962030" cy="928694"/>
          </a:xfrm>
          <a:prstGeom prst="rect">
            <a:avLst/>
          </a:prstGeom>
          <a:noFill/>
        </p:spPr>
      </p:pic>
      <p:cxnSp>
        <p:nvCxnSpPr>
          <p:cNvPr id="23" name="Straight Arrow Connector 22"/>
          <p:cNvCxnSpPr/>
          <p:nvPr/>
        </p:nvCxnSpPr>
        <p:spPr>
          <a:xfrm rot="16200000" flipH="1">
            <a:off x="5686438" y="4457704"/>
            <a:ext cx="1128711" cy="64294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794" name="Picture 2" descr="F:\1-30\Images-20-Canaries\Canaries-BM\BM\DSC000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3000372"/>
            <a:ext cx="1524011" cy="1143008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5500694" y="257174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 smtClean="0"/>
              <a:t>Gigapteryx</a:t>
            </a:r>
            <a:endParaRPr lang="en-AU" dirty="0"/>
          </a:p>
        </p:txBody>
      </p:sp>
      <p:cxnSp>
        <p:nvCxnSpPr>
          <p:cNvPr id="24" name="Straight Arrow Connector 23"/>
          <p:cNvCxnSpPr/>
          <p:nvPr/>
        </p:nvCxnSpPr>
        <p:spPr>
          <a:xfrm rot="5400000">
            <a:off x="7015188" y="4772026"/>
            <a:ext cx="1128712" cy="14297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072330" y="5000636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K/T</a:t>
            </a:r>
            <a:endParaRPr lang="en-AU" dirty="0"/>
          </a:p>
        </p:txBody>
      </p:sp>
      <p:sp>
        <p:nvSpPr>
          <p:cNvPr id="29" name="TextBox 28"/>
          <p:cNvSpPr txBox="1"/>
          <p:nvPr/>
        </p:nvSpPr>
        <p:spPr>
          <a:xfrm>
            <a:off x="1857356" y="1714488"/>
            <a:ext cx="1082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Triassic</a:t>
            </a:r>
            <a:endParaRPr lang="en-AU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786182" y="1714488"/>
            <a:ext cx="1133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Jurassic</a:t>
            </a:r>
            <a:endParaRPr lang="en-AU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5214942" y="1714488"/>
            <a:ext cx="1577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Cretaceous</a:t>
            </a:r>
            <a:endParaRPr lang="en-AU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7358082" y="1785926"/>
            <a:ext cx="109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Eocene</a:t>
            </a:r>
            <a:endParaRPr lang="en-AU" sz="2400" dirty="0"/>
          </a:p>
        </p:txBody>
      </p:sp>
      <p:pic>
        <p:nvPicPr>
          <p:cNvPr id="34" name="Picture 2" descr="fossil fish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768" y="3000372"/>
            <a:ext cx="1678785" cy="1119190"/>
          </a:xfrm>
          <a:prstGeom prst="rect">
            <a:avLst/>
          </a:prstGeom>
          <a:noFill/>
        </p:spPr>
      </p:pic>
      <p:sp>
        <p:nvSpPr>
          <p:cNvPr id="35" name="TextBox 34"/>
          <p:cNvSpPr txBox="1"/>
          <p:nvPr/>
        </p:nvSpPr>
        <p:spPr>
          <a:xfrm>
            <a:off x="7358082" y="2571744"/>
            <a:ext cx="1277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Eorandalllia</a:t>
            </a:r>
            <a:endParaRPr lang="en-AU" dirty="0"/>
          </a:p>
        </p:txBody>
      </p:sp>
      <p:sp>
        <p:nvSpPr>
          <p:cNvPr id="33" name="TextBox 32"/>
          <p:cNvSpPr txBox="1"/>
          <p:nvPr/>
        </p:nvSpPr>
        <p:spPr>
          <a:xfrm>
            <a:off x="142844" y="1714488"/>
            <a:ext cx="1366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Devonian</a:t>
            </a:r>
            <a:endParaRPr lang="en-AU" sz="2400" dirty="0"/>
          </a:p>
        </p:txBody>
      </p:sp>
      <p:sp>
        <p:nvSpPr>
          <p:cNvPr id="36" name="Oval 35"/>
          <p:cNvSpPr/>
          <p:nvPr/>
        </p:nvSpPr>
        <p:spPr>
          <a:xfrm>
            <a:off x="714348" y="5072074"/>
            <a:ext cx="571504" cy="5715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785786" y="5429264"/>
            <a:ext cx="7643866" cy="0"/>
          </a:xfrm>
          <a:prstGeom prst="line">
            <a:avLst/>
          </a:prstGeom>
          <a:ln w="57150">
            <a:solidFill>
              <a:srgbClr val="78B83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322028" y="550070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200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536606" y="548856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100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286776" y="550070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0</a:t>
            </a:r>
            <a:endParaRPr lang="en-AU" b="1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85786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6715140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8358214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4500562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1472" y="542926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400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cxnSp>
        <p:nvCxnSpPr>
          <p:cNvPr id="11" name="Straight Arrow Connector 10"/>
          <p:cNvCxnSpPr/>
          <p:nvPr/>
        </p:nvCxnSpPr>
        <p:spPr>
          <a:xfrm rot="16200000" flipH="1">
            <a:off x="149993" y="4493423"/>
            <a:ext cx="1128711" cy="57150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lide 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57562"/>
            <a:ext cx="1285884" cy="84703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2910" y="2928934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Mimia</a:t>
            </a:r>
            <a:r>
              <a:rPr lang="en-AU" dirty="0" smtClean="0"/>
              <a:t> </a:t>
            </a:r>
            <a:endParaRPr lang="en-AU" dirty="0"/>
          </a:p>
        </p:txBody>
      </p:sp>
      <p:cxnSp>
        <p:nvCxnSpPr>
          <p:cNvPr id="16" name="Straight Arrow Connector 15"/>
          <p:cNvCxnSpPr/>
          <p:nvPr/>
        </p:nvCxnSpPr>
        <p:spPr>
          <a:xfrm rot="16200000" flipH="1">
            <a:off x="3293266" y="4279109"/>
            <a:ext cx="1128710" cy="1000131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85918" y="2357430"/>
            <a:ext cx="1263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Brembodus</a:t>
            </a:r>
            <a:endParaRPr lang="en-AU" dirty="0"/>
          </a:p>
        </p:txBody>
      </p:sp>
      <p:pic>
        <p:nvPicPr>
          <p:cNvPr id="19" name="Picture 2" descr="http://travaglini.tripod.com/image21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2786058"/>
            <a:ext cx="1785950" cy="1393041"/>
          </a:xfrm>
          <a:prstGeom prst="rect">
            <a:avLst/>
          </a:prstGeom>
          <a:noFill/>
        </p:spPr>
      </p:pic>
      <p:cxnSp>
        <p:nvCxnSpPr>
          <p:cNvPr id="20" name="Straight Arrow Connector 19"/>
          <p:cNvCxnSpPr/>
          <p:nvPr/>
        </p:nvCxnSpPr>
        <p:spPr>
          <a:xfrm rot="16200000" flipH="1">
            <a:off x="4543430" y="4243390"/>
            <a:ext cx="1128711" cy="107157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29058" y="2786058"/>
            <a:ext cx="647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Libys</a:t>
            </a:r>
            <a:endParaRPr lang="en-AU" dirty="0"/>
          </a:p>
        </p:txBody>
      </p:sp>
      <p:pic>
        <p:nvPicPr>
          <p:cNvPr id="28674" name="Picture 2" descr="Libys superb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3214686"/>
            <a:ext cx="1962030" cy="928694"/>
          </a:xfrm>
          <a:prstGeom prst="rect">
            <a:avLst/>
          </a:prstGeom>
          <a:noFill/>
        </p:spPr>
      </p:pic>
      <p:cxnSp>
        <p:nvCxnSpPr>
          <p:cNvPr id="23" name="Straight Arrow Connector 22"/>
          <p:cNvCxnSpPr/>
          <p:nvPr/>
        </p:nvCxnSpPr>
        <p:spPr>
          <a:xfrm rot="16200000" flipH="1">
            <a:off x="5686438" y="4457704"/>
            <a:ext cx="1128711" cy="64294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794" name="Picture 2" descr="F:\1-30\Images-20-Canaries\Canaries-BM\BM\DSC000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3000372"/>
            <a:ext cx="1524011" cy="1143008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5500694" y="257174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 smtClean="0"/>
              <a:t>Gigapteryx</a:t>
            </a:r>
            <a:endParaRPr lang="en-AU" dirty="0"/>
          </a:p>
        </p:txBody>
      </p:sp>
      <p:cxnSp>
        <p:nvCxnSpPr>
          <p:cNvPr id="24" name="Straight Arrow Connector 23"/>
          <p:cNvCxnSpPr/>
          <p:nvPr/>
        </p:nvCxnSpPr>
        <p:spPr>
          <a:xfrm rot="5400000">
            <a:off x="7015188" y="4772026"/>
            <a:ext cx="1128712" cy="14297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072330" y="5000636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K/T</a:t>
            </a:r>
            <a:endParaRPr lang="en-AU" dirty="0"/>
          </a:p>
        </p:txBody>
      </p:sp>
      <p:sp>
        <p:nvSpPr>
          <p:cNvPr id="29" name="TextBox 28"/>
          <p:cNvSpPr txBox="1"/>
          <p:nvPr/>
        </p:nvSpPr>
        <p:spPr>
          <a:xfrm>
            <a:off x="1857356" y="1714488"/>
            <a:ext cx="1082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Triassic</a:t>
            </a:r>
            <a:endParaRPr lang="en-AU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786182" y="1714488"/>
            <a:ext cx="1133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Jurassic</a:t>
            </a:r>
            <a:endParaRPr lang="en-AU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5214942" y="1714488"/>
            <a:ext cx="1577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Cretaceous</a:t>
            </a:r>
            <a:endParaRPr lang="en-AU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7358082" y="1785926"/>
            <a:ext cx="109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Eocene</a:t>
            </a:r>
            <a:endParaRPr lang="en-AU" sz="2400" dirty="0"/>
          </a:p>
        </p:txBody>
      </p:sp>
      <p:pic>
        <p:nvPicPr>
          <p:cNvPr id="34" name="Picture 2" descr="fossil fish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768" y="3000372"/>
            <a:ext cx="1678785" cy="1119190"/>
          </a:xfrm>
          <a:prstGeom prst="rect">
            <a:avLst/>
          </a:prstGeom>
          <a:noFill/>
        </p:spPr>
      </p:pic>
      <p:sp>
        <p:nvSpPr>
          <p:cNvPr id="35" name="TextBox 34"/>
          <p:cNvSpPr txBox="1"/>
          <p:nvPr/>
        </p:nvSpPr>
        <p:spPr>
          <a:xfrm>
            <a:off x="7358082" y="2571744"/>
            <a:ext cx="1277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Eorandalllia</a:t>
            </a:r>
            <a:endParaRPr lang="en-AU" dirty="0"/>
          </a:p>
        </p:txBody>
      </p:sp>
      <p:sp>
        <p:nvSpPr>
          <p:cNvPr id="33" name="TextBox 32"/>
          <p:cNvSpPr txBox="1"/>
          <p:nvPr/>
        </p:nvSpPr>
        <p:spPr>
          <a:xfrm>
            <a:off x="142844" y="1714488"/>
            <a:ext cx="1366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Devonian</a:t>
            </a:r>
            <a:endParaRPr lang="en-AU" sz="2400" dirty="0"/>
          </a:p>
        </p:txBody>
      </p:sp>
      <p:sp>
        <p:nvSpPr>
          <p:cNvPr id="36" name="Oval 35"/>
          <p:cNvSpPr/>
          <p:nvPr/>
        </p:nvSpPr>
        <p:spPr>
          <a:xfrm>
            <a:off x="4071934" y="5072074"/>
            <a:ext cx="571504" cy="5715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714348" y="5072074"/>
            <a:ext cx="571504" cy="5715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785786" y="5429264"/>
            <a:ext cx="7643866" cy="0"/>
          </a:xfrm>
          <a:prstGeom prst="line">
            <a:avLst/>
          </a:prstGeom>
          <a:ln w="57150">
            <a:solidFill>
              <a:srgbClr val="78B83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322028" y="550070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200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536606" y="548856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100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286776" y="550070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0</a:t>
            </a:r>
            <a:endParaRPr lang="en-AU" b="1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85786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6715140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8358214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4500562" y="5500702"/>
            <a:ext cx="142876" cy="0"/>
          </a:xfrm>
          <a:prstGeom prst="line">
            <a:avLst/>
          </a:prstGeom>
          <a:ln w="19050">
            <a:solidFill>
              <a:srgbClr val="78B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1472" y="542926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400 </a:t>
            </a:r>
            <a:r>
              <a:rPr lang="en-AU" sz="1400" b="1" dirty="0" smtClean="0"/>
              <a:t>MY</a:t>
            </a:r>
            <a:endParaRPr lang="en-AU" b="1" dirty="0"/>
          </a:p>
        </p:txBody>
      </p:sp>
      <p:cxnSp>
        <p:nvCxnSpPr>
          <p:cNvPr id="11" name="Straight Arrow Connector 10"/>
          <p:cNvCxnSpPr/>
          <p:nvPr/>
        </p:nvCxnSpPr>
        <p:spPr>
          <a:xfrm rot="16200000" flipH="1">
            <a:off x="149993" y="4493423"/>
            <a:ext cx="1128711" cy="57150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lide 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57562"/>
            <a:ext cx="1285884" cy="84703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2910" y="2928934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Mimia</a:t>
            </a:r>
            <a:r>
              <a:rPr lang="en-AU" dirty="0" smtClean="0"/>
              <a:t> </a:t>
            </a:r>
            <a:endParaRPr lang="en-AU" dirty="0"/>
          </a:p>
        </p:txBody>
      </p:sp>
      <p:cxnSp>
        <p:nvCxnSpPr>
          <p:cNvPr id="16" name="Straight Arrow Connector 15"/>
          <p:cNvCxnSpPr/>
          <p:nvPr/>
        </p:nvCxnSpPr>
        <p:spPr>
          <a:xfrm rot="16200000" flipH="1">
            <a:off x="3293266" y="4279109"/>
            <a:ext cx="1128710" cy="1000131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85918" y="2357430"/>
            <a:ext cx="1263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Brembodus</a:t>
            </a:r>
            <a:endParaRPr lang="en-AU" dirty="0"/>
          </a:p>
        </p:txBody>
      </p:sp>
      <p:pic>
        <p:nvPicPr>
          <p:cNvPr id="19" name="Picture 2" descr="http://travaglini.tripod.com/image21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2786058"/>
            <a:ext cx="1785950" cy="1393041"/>
          </a:xfrm>
          <a:prstGeom prst="rect">
            <a:avLst/>
          </a:prstGeom>
          <a:noFill/>
        </p:spPr>
      </p:pic>
      <p:cxnSp>
        <p:nvCxnSpPr>
          <p:cNvPr id="20" name="Straight Arrow Connector 19"/>
          <p:cNvCxnSpPr/>
          <p:nvPr/>
        </p:nvCxnSpPr>
        <p:spPr>
          <a:xfrm rot="16200000" flipH="1">
            <a:off x="4543430" y="4243390"/>
            <a:ext cx="1128711" cy="107157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29058" y="2786058"/>
            <a:ext cx="647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Libys</a:t>
            </a:r>
            <a:endParaRPr lang="en-AU" dirty="0"/>
          </a:p>
        </p:txBody>
      </p:sp>
      <p:pic>
        <p:nvPicPr>
          <p:cNvPr id="28674" name="Picture 2" descr="Libys superb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3214686"/>
            <a:ext cx="1962030" cy="928694"/>
          </a:xfrm>
          <a:prstGeom prst="rect">
            <a:avLst/>
          </a:prstGeom>
          <a:noFill/>
        </p:spPr>
      </p:pic>
      <p:cxnSp>
        <p:nvCxnSpPr>
          <p:cNvPr id="23" name="Straight Arrow Connector 22"/>
          <p:cNvCxnSpPr/>
          <p:nvPr/>
        </p:nvCxnSpPr>
        <p:spPr>
          <a:xfrm rot="16200000" flipH="1">
            <a:off x="5686438" y="4457704"/>
            <a:ext cx="1128711" cy="64294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794" name="Picture 2" descr="F:\1-30\Images-20-Canaries\Canaries-BM\BM\DSC000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3000372"/>
            <a:ext cx="1524011" cy="1143008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5500694" y="257174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 smtClean="0"/>
              <a:t>Gigapteryx</a:t>
            </a:r>
            <a:endParaRPr lang="en-AU" dirty="0"/>
          </a:p>
        </p:txBody>
      </p:sp>
      <p:cxnSp>
        <p:nvCxnSpPr>
          <p:cNvPr id="24" name="Straight Arrow Connector 23"/>
          <p:cNvCxnSpPr/>
          <p:nvPr/>
        </p:nvCxnSpPr>
        <p:spPr>
          <a:xfrm rot="5400000">
            <a:off x="7015188" y="4772026"/>
            <a:ext cx="1128712" cy="14297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072330" y="5000636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K/T</a:t>
            </a:r>
            <a:endParaRPr lang="en-AU" dirty="0"/>
          </a:p>
        </p:txBody>
      </p:sp>
      <p:sp>
        <p:nvSpPr>
          <p:cNvPr id="29" name="TextBox 28"/>
          <p:cNvSpPr txBox="1"/>
          <p:nvPr/>
        </p:nvSpPr>
        <p:spPr>
          <a:xfrm>
            <a:off x="1857356" y="1714488"/>
            <a:ext cx="1082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Triassic</a:t>
            </a:r>
            <a:endParaRPr lang="en-AU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786182" y="1714488"/>
            <a:ext cx="1133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Jurassic</a:t>
            </a:r>
            <a:endParaRPr lang="en-AU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5214942" y="1714488"/>
            <a:ext cx="1577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Cretaceous</a:t>
            </a:r>
            <a:endParaRPr lang="en-AU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7358082" y="1785926"/>
            <a:ext cx="109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Eocene</a:t>
            </a:r>
            <a:endParaRPr lang="en-AU" sz="2400" dirty="0"/>
          </a:p>
        </p:txBody>
      </p:sp>
      <p:pic>
        <p:nvPicPr>
          <p:cNvPr id="34" name="Picture 2" descr="fossil fish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768" y="3000372"/>
            <a:ext cx="1678785" cy="1119190"/>
          </a:xfrm>
          <a:prstGeom prst="rect">
            <a:avLst/>
          </a:prstGeom>
          <a:noFill/>
        </p:spPr>
      </p:pic>
      <p:sp>
        <p:nvSpPr>
          <p:cNvPr id="35" name="TextBox 34"/>
          <p:cNvSpPr txBox="1"/>
          <p:nvPr/>
        </p:nvSpPr>
        <p:spPr>
          <a:xfrm>
            <a:off x="7358082" y="2571744"/>
            <a:ext cx="1277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Eorandalllia</a:t>
            </a:r>
            <a:endParaRPr lang="en-AU" dirty="0"/>
          </a:p>
        </p:txBody>
      </p:sp>
      <p:sp>
        <p:nvSpPr>
          <p:cNvPr id="33" name="TextBox 32"/>
          <p:cNvSpPr txBox="1"/>
          <p:nvPr/>
        </p:nvSpPr>
        <p:spPr>
          <a:xfrm>
            <a:off x="142844" y="1714488"/>
            <a:ext cx="1366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Devonian</a:t>
            </a:r>
            <a:endParaRPr lang="en-AU" sz="2400" dirty="0"/>
          </a:p>
        </p:txBody>
      </p:sp>
      <p:sp>
        <p:nvSpPr>
          <p:cNvPr id="36" name="Oval 35"/>
          <p:cNvSpPr/>
          <p:nvPr/>
        </p:nvSpPr>
        <p:spPr>
          <a:xfrm>
            <a:off x="714348" y="5072074"/>
            <a:ext cx="571504" cy="5715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4071934" y="5072074"/>
            <a:ext cx="571504" cy="5715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7286644" y="5000636"/>
            <a:ext cx="571504" cy="5715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pic>
        <p:nvPicPr>
          <p:cNvPr id="39" name="Content Placeholder 4" descr="eosphaeramia no tex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143900" y="4143380"/>
            <a:ext cx="907458" cy="53391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4714876" y="6000768"/>
            <a:ext cx="136915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600" dirty="0" err="1">
                <a:latin typeface="Calibri" charset="0"/>
              </a:rPr>
              <a:t>Hypsigenyines</a:t>
            </a:r>
            <a:endParaRPr lang="en-AU" sz="1600" dirty="0">
              <a:latin typeface="Calibri" charset="0"/>
            </a:endParaRPr>
          </a:p>
          <a:p>
            <a:r>
              <a:rPr lang="en-AU" sz="1200" dirty="0" err="1">
                <a:latin typeface="Calibri" charset="0"/>
              </a:rPr>
              <a:t>Tuskfish</a:t>
            </a:r>
            <a:r>
              <a:rPr lang="en-AU" sz="1200" dirty="0">
                <a:latin typeface="Calibri" charset="0"/>
              </a:rPr>
              <a:t>, Hogfish, </a:t>
            </a:r>
          </a:p>
          <a:p>
            <a:r>
              <a:rPr lang="en-AU" sz="1200" dirty="0" err="1">
                <a:latin typeface="Calibri" charset="0"/>
              </a:rPr>
              <a:t>Odacids</a:t>
            </a:r>
            <a:endParaRPr lang="en-AU" sz="1200" dirty="0">
              <a:latin typeface="Calibri" charset="0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4714876" y="5429264"/>
            <a:ext cx="88517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600" dirty="0" err="1">
                <a:latin typeface="Calibri" charset="0"/>
              </a:rPr>
              <a:t>Labrines</a:t>
            </a:r>
            <a:endParaRPr lang="en-AU" sz="1600" dirty="0">
              <a:latin typeface="Calibri" charset="0"/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4714876" y="4857760"/>
            <a:ext cx="9332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600" dirty="0" err="1">
                <a:latin typeface="Calibri" charset="0"/>
              </a:rPr>
              <a:t>Cheilines</a:t>
            </a:r>
            <a:endParaRPr lang="en-AU" sz="1600" dirty="0">
              <a:latin typeface="Calibri" charset="0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4786314" y="3929066"/>
            <a:ext cx="9322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600" dirty="0" err="1">
                <a:latin typeface="Calibri" charset="0"/>
              </a:rPr>
              <a:t>Scarines</a:t>
            </a:r>
            <a:endParaRPr lang="en-AU" sz="1600" dirty="0">
              <a:latin typeface="Calibri" charset="0"/>
            </a:endParaRPr>
          </a:p>
          <a:p>
            <a:r>
              <a:rPr lang="en-AU" sz="1200" dirty="0" err="1">
                <a:latin typeface="Calibri" charset="0"/>
              </a:rPr>
              <a:t>Parrotfishes</a:t>
            </a:r>
            <a:endParaRPr lang="en-AU" sz="1200" dirty="0">
              <a:latin typeface="Calibri" charset="0"/>
            </a:endParaRP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4714876" y="3286124"/>
            <a:ext cx="2214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1400" dirty="0" err="1">
                <a:latin typeface="Calibri" charset="0"/>
              </a:rPr>
              <a:t>Novaculines</a:t>
            </a:r>
            <a:r>
              <a:rPr lang="en-AU" sz="1400" dirty="0">
                <a:latin typeface="Calibri" charset="0"/>
              </a:rPr>
              <a:t>: </a:t>
            </a:r>
            <a:r>
              <a:rPr lang="en-AU" sz="1200" dirty="0" err="1">
                <a:latin typeface="Calibri" charset="0"/>
              </a:rPr>
              <a:t>Razorfish</a:t>
            </a:r>
            <a:endParaRPr lang="en-AU" sz="1400" dirty="0">
              <a:latin typeface="Calibri" charset="0"/>
            </a:endParaRP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4714876" y="2428868"/>
            <a:ext cx="13892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600" dirty="0" err="1">
                <a:latin typeface="Calibri" charset="0"/>
              </a:rPr>
              <a:t>Labrichthyines</a:t>
            </a:r>
            <a:endParaRPr lang="en-AU" sz="1600" dirty="0">
              <a:latin typeface="Calibri" charset="0"/>
            </a:endParaRPr>
          </a:p>
          <a:p>
            <a:r>
              <a:rPr lang="en-AU" sz="1200" dirty="0">
                <a:latin typeface="Calibri" charset="0"/>
              </a:rPr>
              <a:t>Cleaner wrasse</a:t>
            </a: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4643438" y="857232"/>
            <a:ext cx="13500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400" dirty="0">
                <a:latin typeface="Calibri" charset="0"/>
              </a:rPr>
              <a:t>NW </a:t>
            </a:r>
            <a:r>
              <a:rPr lang="en-AU" sz="1400" i="1" dirty="0" err="1">
                <a:latin typeface="Calibri" charset="0"/>
              </a:rPr>
              <a:t>Halichoeres</a:t>
            </a:r>
            <a:endParaRPr lang="en-AU" sz="1400" dirty="0">
              <a:latin typeface="Calibri" charset="0"/>
            </a:endParaRP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4714876" y="1785926"/>
            <a:ext cx="13513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400" dirty="0">
                <a:latin typeface="Calibri" charset="0"/>
              </a:rPr>
              <a:t>OW </a:t>
            </a:r>
            <a:r>
              <a:rPr lang="en-AU" sz="1400" i="1" dirty="0" err="1">
                <a:latin typeface="Calibri" charset="0"/>
              </a:rPr>
              <a:t>Halichoeres</a:t>
            </a:r>
            <a:endParaRPr lang="en-AU" sz="1400" dirty="0">
              <a:latin typeface="Calibri" charset="0"/>
            </a:endParaRP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4643438" y="357166"/>
            <a:ext cx="19896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400" i="1" dirty="0" err="1">
                <a:latin typeface="Calibri" charset="0"/>
              </a:rPr>
              <a:t>Thalassoma</a:t>
            </a:r>
            <a:r>
              <a:rPr lang="en-AU" sz="1400" i="1" dirty="0">
                <a:latin typeface="Calibri" charset="0"/>
              </a:rPr>
              <a:t>/</a:t>
            </a:r>
            <a:r>
              <a:rPr lang="en-AU" sz="1400" i="1" dirty="0" err="1">
                <a:latin typeface="Calibri" charset="0"/>
              </a:rPr>
              <a:t>Gomphosus</a:t>
            </a:r>
            <a:endParaRPr lang="en-AU" sz="1400" i="1" dirty="0">
              <a:latin typeface="Calibri" charset="0"/>
            </a:endParaRPr>
          </a:p>
        </p:txBody>
      </p:sp>
      <p:pic>
        <p:nvPicPr>
          <p:cNvPr id="2080" name="Picture 33"/>
          <p:cNvPicPr>
            <a:picLocks noChangeAspect="1" noChangeArrowheads="1"/>
          </p:cNvPicPr>
          <p:nvPr/>
        </p:nvPicPr>
        <p:blipFill>
          <a:blip r:embed="rId4" cstate="print"/>
          <a:srcRect l="10001" t="13333" b="13335"/>
          <a:stretch>
            <a:fillRect/>
          </a:stretch>
        </p:blipFill>
        <p:spPr bwMode="auto">
          <a:xfrm>
            <a:off x="6072198" y="6143644"/>
            <a:ext cx="9493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1" name="Picture 32"/>
          <p:cNvPicPr>
            <a:picLocks noChangeAspect="1" noChangeArrowheads="1"/>
          </p:cNvPicPr>
          <p:nvPr/>
        </p:nvPicPr>
        <p:blipFill>
          <a:blip r:embed="rId5" cstate="print">
            <a:lum contrast="10000"/>
          </a:blip>
          <a:srcRect l="1448" t="9091" b="11363"/>
          <a:stretch>
            <a:fillRect/>
          </a:stretch>
        </p:blipFill>
        <p:spPr bwMode="auto">
          <a:xfrm>
            <a:off x="7072330" y="6143644"/>
            <a:ext cx="1008063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2" name="Picture 34"/>
          <p:cNvPicPr>
            <a:picLocks noChangeAspect="1" noChangeArrowheads="1"/>
          </p:cNvPicPr>
          <p:nvPr/>
        </p:nvPicPr>
        <p:blipFill>
          <a:blip r:embed="rId6" cstate="print"/>
          <a:srcRect l="11000" b="22000"/>
          <a:stretch>
            <a:fillRect/>
          </a:stretch>
        </p:blipFill>
        <p:spPr bwMode="auto">
          <a:xfrm>
            <a:off x="8166100" y="6143644"/>
            <a:ext cx="9779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3" name="Picture 35"/>
          <p:cNvPicPr>
            <a:picLocks noChangeAspect="1" noChangeArrowheads="1"/>
          </p:cNvPicPr>
          <p:nvPr/>
        </p:nvPicPr>
        <p:blipFill>
          <a:blip r:embed="rId7" cstate="print"/>
          <a:srcRect t="11873" b="16882"/>
          <a:stretch>
            <a:fillRect/>
          </a:stretch>
        </p:blipFill>
        <p:spPr bwMode="auto">
          <a:xfrm>
            <a:off x="5786446" y="5357826"/>
            <a:ext cx="1190625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4" name="Picture 36" descr="C:\Users\Pete\Pictures\Labridea Pictures\Symphodus occellatus b-1.jpg"/>
          <p:cNvPicPr>
            <a:picLocks noChangeAspect="1" noChangeArrowheads="1"/>
          </p:cNvPicPr>
          <p:nvPr/>
        </p:nvPicPr>
        <p:blipFill>
          <a:blip r:embed="rId8" cstate="print"/>
          <a:srcRect l="9973" t="18800" r="10239" b="17279"/>
          <a:stretch>
            <a:fillRect/>
          </a:stretch>
        </p:blipFill>
        <p:spPr bwMode="auto">
          <a:xfrm>
            <a:off x="7000892" y="5357826"/>
            <a:ext cx="1027113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5" name="Picture 37" descr="C:\Users\Pete\Pictures\Labridea Pictures\Cheilinus fasciatus.jpg"/>
          <p:cNvPicPr>
            <a:picLocks noChangeAspect="1" noChangeArrowheads="1"/>
          </p:cNvPicPr>
          <p:nvPr/>
        </p:nvPicPr>
        <p:blipFill>
          <a:blip r:embed="rId9" cstate="print">
            <a:lum bright="10000" contrast="10000"/>
          </a:blip>
          <a:srcRect l="10715" t="21429" b="14285"/>
          <a:stretch>
            <a:fillRect/>
          </a:stretch>
        </p:blipFill>
        <p:spPr bwMode="auto">
          <a:xfrm>
            <a:off x="6072198" y="4857760"/>
            <a:ext cx="993775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6" name="Picture 40" descr="C:\Users\Pete\Pictures\Lizard Island\IMG_1841.JPG"/>
          <p:cNvPicPr>
            <a:picLocks noChangeAspect="1" noChangeArrowheads="1"/>
          </p:cNvPicPr>
          <p:nvPr/>
        </p:nvPicPr>
        <p:blipFill>
          <a:blip r:embed="rId10" cstate="print"/>
          <a:srcRect l="21964" t="19501" r="20232" b="31247"/>
          <a:stretch>
            <a:fillRect/>
          </a:stretch>
        </p:blipFill>
        <p:spPr bwMode="auto">
          <a:xfrm>
            <a:off x="6572264" y="4000504"/>
            <a:ext cx="792163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7" name="Picture 43" descr="C:\Users\Pete\Pictures\Labridae pics\Calotomus car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15008" y="4000504"/>
            <a:ext cx="792163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8" name="Picture 44" descr="C:\Users\Pete\Pictures\Labridae pics\Thalassoma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43702" y="142852"/>
            <a:ext cx="10604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" name="Picture 45"/>
          <p:cNvPicPr>
            <a:picLocks noChangeAspect="1" noChangeArrowheads="1"/>
          </p:cNvPicPr>
          <p:nvPr/>
        </p:nvPicPr>
        <p:blipFill>
          <a:blip r:embed="rId13" cstate="print"/>
          <a:srcRect l="5000" t="16251" r="7500" b="16251"/>
          <a:stretch>
            <a:fillRect/>
          </a:stretch>
        </p:blipFill>
        <p:spPr bwMode="auto">
          <a:xfrm>
            <a:off x="7643834" y="214290"/>
            <a:ext cx="11112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1" name="Picture 15" descr="H_bivittatus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00760" y="928670"/>
            <a:ext cx="131127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2" name="Picture 13" descr="H_argus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143636" y="1714488"/>
            <a:ext cx="12858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7" descr="Cleaner wrasse pics.jpg"/>
          <p:cNvPicPr>
            <a:picLocks noChangeAspect="1"/>
          </p:cNvPicPr>
          <p:nvPr/>
        </p:nvPicPr>
        <p:blipFill>
          <a:blip r:embed="rId16" cstate="print"/>
          <a:srcRect l="52196" t="18750" b="50000"/>
          <a:stretch>
            <a:fillRect/>
          </a:stretch>
        </p:blipFill>
        <p:spPr bwMode="auto">
          <a:xfrm>
            <a:off x="6215074" y="2500306"/>
            <a:ext cx="9334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42844" y="142852"/>
            <a:ext cx="4299560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714488"/>
            <a:ext cx="8772525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RW_1460"/>
          <p:cNvPicPr>
            <a:picLocks noChangeAspect="1" noChangeArrowheads="1"/>
          </p:cNvPicPr>
          <p:nvPr/>
        </p:nvPicPr>
        <p:blipFill>
          <a:blip r:embed="rId4" cstate="print"/>
          <a:srcRect l="15109" t="10381" r="12073" b="10727"/>
          <a:stretch>
            <a:fillRect/>
          </a:stretch>
        </p:blipFill>
        <p:spPr bwMode="auto">
          <a:xfrm>
            <a:off x="3714744" y="571480"/>
            <a:ext cx="1703576" cy="1230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Bellwood et al_image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1500174"/>
            <a:ext cx="1567787" cy="1428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9" descr="Labrichthys.tif.tif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0232" y="785794"/>
            <a:ext cx="1709666" cy="115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8" descr="Leopard wrasse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29256" y="428604"/>
            <a:ext cx="1687366" cy="138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leaner wrasse pics.jpg"/>
          <p:cNvPicPr>
            <a:picLocks noChangeAspect="1"/>
          </p:cNvPicPr>
          <p:nvPr/>
        </p:nvPicPr>
        <p:blipFill>
          <a:blip r:embed="rId8" cstate="print">
            <a:lum bright="-10000" contrast="20000"/>
          </a:blip>
          <a:srcRect t="60417" r="48903" b="5208"/>
          <a:stretch>
            <a:fillRect/>
          </a:stretch>
        </p:blipFill>
        <p:spPr bwMode="auto">
          <a:xfrm>
            <a:off x="7143768" y="714356"/>
            <a:ext cx="1857388" cy="131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3" descr="C:\Users\Pete\Pictures\Labridae pics\Calotomus car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928934"/>
            <a:ext cx="1746829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Straight Arrow Connector 22"/>
          <p:cNvCxnSpPr/>
          <p:nvPr/>
        </p:nvCxnSpPr>
        <p:spPr>
          <a:xfrm rot="16200000" flipH="1">
            <a:off x="1680447" y="3891661"/>
            <a:ext cx="500066" cy="432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143108" y="2571744"/>
            <a:ext cx="2075074" cy="17145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H="1">
            <a:off x="3893339" y="2178835"/>
            <a:ext cx="2500330" cy="17145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8" idx="2"/>
          </p:cNvCxnSpPr>
          <p:nvPr/>
        </p:nvCxnSpPr>
        <p:spPr>
          <a:xfrm rot="16200000" flipH="1">
            <a:off x="2720544" y="2077610"/>
            <a:ext cx="1628786" cy="135974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9" idx="2"/>
          </p:cNvCxnSpPr>
          <p:nvPr/>
        </p:nvCxnSpPr>
        <p:spPr>
          <a:xfrm rot="5400000">
            <a:off x="5403503" y="1916621"/>
            <a:ext cx="970001" cy="76887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 flipV="1">
            <a:off x="6429388" y="1928802"/>
            <a:ext cx="714380" cy="50006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632893" y="6550223"/>
            <a:ext cx="4511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Cowman, Bellwood, van Herwerden (2009) MPE 52: 621-31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3786182" y="6072206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714488"/>
            <a:ext cx="8772525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RW_1460"/>
          <p:cNvPicPr>
            <a:picLocks noChangeAspect="1" noChangeArrowheads="1"/>
          </p:cNvPicPr>
          <p:nvPr/>
        </p:nvPicPr>
        <p:blipFill>
          <a:blip r:embed="rId4" cstate="print"/>
          <a:srcRect l="15109" t="10381" r="12073" b="10727"/>
          <a:stretch>
            <a:fillRect/>
          </a:stretch>
        </p:blipFill>
        <p:spPr bwMode="auto">
          <a:xfrm>
            <a:off x="3714744" y="571480"/>
            <a:ext cx="1703576" cy="1230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Bellwood et al_image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1500174"/>
            <a:ext cx="1567787" cy="1428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9" descr="Labrichthys.tif.tif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0232" y="785794"/>
            <a:ext cx="1709666" cy="115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8" descr="Leopard wrasse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29256" y="428604"/>
            <a:ext cx="1687366" cy="138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leaner wrasse pics.jpg"/>
          <p:cNvPicPr>
            <a:picLocks noChangeAspect="1"/>
          </p:cNvPicPr>
          <p:nvPr/>
        </p:nvPicPr>
        <p:blipFill>
          <a:blip r:embed="rId8" cstate="print">
            <a:lum bright="-10000" contrast="20000"/>
          </a:blip>
          <a:srcRect t="60417" r="48903" b="5208"/>
          <a:stretch>
            <a:fillRect/>
          </a:stretch>
        </p:blipFill>
        <p:spPr bwMode="auto">
          <a:xfrm>
            <a:off x="7143768" y="714356"/>
            <a:ext cx="1857388" cy="131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3" descr="C:\Users\Pete\Pictures\Labridae pics\Calotomus car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928934"/>
            <a:ext cx="1746829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Straight Arrow Connector 22"/>
          <p:cNvCxnSpPr/>
          <p:nvPr/>
        </p:nvCxnSpPr>
        <p:spPr>
          <a:xfrm rot="16200000" flipH="1">
            <a:off x="1680447" y="3891661"/>
            <a:ext cx="500066" cy="432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143108" y="2571744"/>
            <a:ext cx="2075074" cy="17145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H="1">
            <a:off x="3893339" y="2178835"/>
            <a:ext cx="2500330" cy="17145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8" idx="2"/>
          </p:cNvCxnSpPr>
          <p:nvPr/>
        </p:nvCxnSpPr>
        <p:spPr>
          <a:xfrm rot="16200000" flipH="1">
            <a:off x="2720544" y="2077610"/>
            <a:ext cx="1628786" cy="135974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9" idx="2"/>
          </p:cNvCxnSpPr>
          <p:nvPr/>
        </p:nvCxnSpPr>
        <p:spPr>
          <a:xfrm rot="5400000">
            <a:off x="5403503" y="1916621"/>
            <a:ext cx="970001" cy="76887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 flipV="1">
            <a:off x="6429388" y="1928802"/>
            <a:ext cx="714380" cy="50006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 bwMode="auto">
          <a:xfrm>
            <a:off x="6715140" y="1857364"/>
            <a:ext cx="558788" cy="3857652"/>
          </a:xfrm>
          <a:prstGeom prst="ellipse">
            <a:avLst/>
          </a:prstGeom>
          <a:noFill/>
          <a:ln w="57150">
            <a:solidFill>
              <a:srgbClr val="2E13F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AU">
              <a:solidFill>
                <a:srgbClr val="000000"/>
              </a:solidFill>
              <a:ea typeface="Arial" charset="0"/>
              <a:cs typeface="Arial" charset="0"/>
            </a:endParaRPr>
          </a:p>
        </p:txBody>
      </p:sp>
      <p:cxnSp>
        <p:nvCxnSpPr>
          <p:cNvPr id="18" name="Shape 9"/>
          <p:cNvCxnSpPr/>
          <p:nvPr/>
        </p:nvCxnSpPr>
        <p:spPr>
          <a:xfrm rot="16200000" flipH="1">
            <a:off x="6786577" y="5929331"/>
            <a:ext cx="428631" cy="1"/>
          </a:xfrm>
          <a:prstGeom prst="bent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6572264" y="6072206"/>
            <a:ext cx="103425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3200" dirty="0" smtClean="0">
                <a:latin typeface="Calibri" charset="0"/>
              </a:rPr>
              <a:t>7 </a:t>
            </a:r>
            <a:r>
              <a:rPr lang="en-AU" sz="3200" dirty="0">
                <a:latin typeface="Calibri" charset="0"/>
              </a:rPr>
              <a:t>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5000636"/>
            <a:ext cx="2214578" cy="147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 descr="D:\Data\D-papers-old\2004-10\2010\B et al -Chaets JEB\CRW_1514.jpg"/>
          <p:cNvPicPr>
            <a:picLocks noChangeAspect="1" noChangeArrowheads="1"/>
          </p:cNvPicPr>
          <p:nvPr/>
        </p:nvPicPr>
        <p:blipFill>
          <a:blip r:embed="rId3" cstate="print"/>
          <a:srcRect l="12717" r="20972" b="10477"/>
          <a:stretch>
            <a:fillRect/>
          </a:stretch>
        </p:blipFill>
        <p:spPr bwMode="auto">
          <a:xfrm>
            <a:off x="5929322" y="3500438"/>
            <a:ext cx="1643074" cy="1486592"/>
          </a:xfrm>
          <a:prstGeom prst="rect">
            <a:avLst/>
          </a:prstGeom>
          <a:noFill/>
        </p:spPr>
      </p:pic>
      <p:pic>
        <p:nvPicPr>
          <p:cNvPr id="60418" name="Picture 2" descr="D:\Data\images-fish\Joao Paulo Krajewski\Sipadan-Lizard 08 collection\Wrasses\_MG_29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0"/>
            <a:ext cx="2436127" cy="162420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209269" y="6488668"/>
            <a:ext cx="393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Cowman &amp;</a:t>
            </a:r>
            <a:r>
              <a:rPr lang="en-AU" dirty="0" smtClean="0"/>
              <a:t> </a:t>
            </a:r>
            <a:r>
              <a:rPr lang="en-AU" sz="1400" dirty="0" smtClean="0"/>
              <a:t>Bellwood</a:t>
            </a:r>
            <a:r>
              <a:rPr lang="en-AU" dirty="0" smtClean="0"/>
              <a:t> </a:t>
            </a:r>
            <a:r>
              <a:rPr lang="en-AU" sz="1600" dirty="0" smtClean="0"/>
              <a:t>(</a:t>
            </a:r>
            <a:r>
              <a:rPr lang="en-AU" sz="1400" dirty="0" smtClean="0"/>
              <a:t>2011) J. Evolutionary Biology</a:t>
            </a:r>
            <a:endParaRPr lang="en-AU" sz="1400" dirty="0"/>
          </a:p>
        </p:txBody>
      </p:sp>
      <p:pic>
        <p:nvPicPr>
          <p:cNvPr id="12" name="Picture 7" descr="D:\Data\COE\WA meeting\CRW_16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25" y="1546338"/>
            <a:ext cx="2940034" cy="1954100"/>
          </a:xfrm>
          <a:prstGeom prst="rect">
            <a:avLst/>
          </a:prstGeom>
          <a:noFill/>
        </p:spPr>
      </p:pic>
      <p:pic>
        <p:nvPicPr>
          <p:cNvPr id="13" name="Picture 12" descr="Log # lineages Miocen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571612"/>
            <a:ext cx="5937421" cy="3929090"/>
          </a:xfrm>
          <a:prstGeom prst="rect">
            <a:avLst/>
          </a:prstGeom>
        </p:spPr>
      </p:pic>
      <p:pic>
        <p:nvPicPr>
          <p:cNvPr id="15" name="Picture 4" descr="Renema et al Fig 1"/>
          <p:cNvPicPr>
            <a:picLocks noChangeAspect="1" noChangeArrowheads="1"/>
          </p:cNvPicPr>
          <p:nvPr/>
        </p:nvPicPr>
        <p:blipFill>
          <a:blip r:embed="rId7" cstate="print"/>
          <a:srcRect l="7620" t="53836" r="40974" b="23309"/>
          <a:stretch>
            <a:fillRect/>
          </a:stretch>
        </p:blipFill>
        <p:spPr bwMode="auto">
          <a:xfrm>
            <a:off x="5715008" y="0"/>
            <a:ext cx="3071802" cy="1763558"/>
          </a:xfrm>
          <a:prstGeom prst="rect">
            <a:avLst/>
          </a:prstGeom>
          <a:noFill/>
        </p:spPr>
      </p:pic>
      <p:sp>
        <p:nvSpPr>
          <p:cNvPr id="14" name="Bent-Up Arrow 13"/>
          <p:cNvSpPr/>
          <p:nvPr/>
        </p:nvSpPr>
        <p:spPr>
          <a:xfrm rot="10800000">
            <a:off x="3357554" y="571480"/>
            <a:ext cx="3929090" cy="157163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2786058"/>
            <a:ext cx="638969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400 MY – Indifference</a:t>
            </a:r>
          </a:p>
          <a:p>
            <a:r>
              <a:rPr lang="en-US" sz="2400" dirty="0" smtClean="0"/>
              <a:t>209 MY – First bite = benthic </a:t>
            </a:r>
            <a:r>
              <a:rPr lang="en-US" sz="2400" dirty="0" err="1" smtClean="0"/>
              <a:t>durophage</a:t>
            </a:r>
            <a:endParaRPr lang="en-US" sz="2400" dirty="0" smtClean="0"/>
          </a:p>
          <a:p>
            <a:r>
              <a:rPr lang="en-US" sz="2400" dirty="0" smtClean="0"/>
              <a:t>50 MY – </a:t>
            </a:r>
            <a:r>
              <a:rPr lang="en-US" sz="2400" dirty="0" err="1" smtClean="0"/>
              <a:t>Herbivory</a:t>
            </a:r>
            <a:r>
              <a:rPr lang="en-US" sz="2400" dirty="0" smtClean="0"/>
              <a:t>, nocturnal feeding</a:t>
            </a:r>
          </a:p>
          <a:p>
            <a:r>
              <a:rPr lang="en-US" sz="2400" dirty="0" smtClean="0"/>
              <a:t>30-8 MY – Specialists – </a:t>
            </a:r>
            <a:r>
              <a:rPr lang="en-US" sz="2400" dirty="0" err="1" smtClean="0"/>
              <a:t>forams</a:t>
            </a:r>
            <a:r>
              <a:rPr lang="en-US" sz="2400" dirty="0" smtClean="0"/>
              <a:t>, coral feeders, etc</a:t>
            </a:r>
          </a:p>
          <a:p>
            <a:r>
              <a:rPr lang="en-US" sz="2400" dirty="0" smtClean="0"/>
              <a:t>25-5 My – Tight association with corals</a:t>
            </a:r>
          </a:p>
          <a:p>
            <a:r>
              <a:rPr lang="en-US" sz="2400" dirty="0" smtClean="0"/>
              <a:t>7 MY - Every major </a:t>
            </a:r>
            <a:r>
              <a:rPr lang="en-US" sz="2400" dirty="0" err="1" smtClean="0"/>
              <a:t>trophic</a:t>
            </a:r>
            <a:r>
              <a:rPr lang="en-US" sz="2400" dirty="0" smtClean="0"/>
              <a:t> mode</a:t>
            </a:r>
          </a:p>
        </p:txBody>
      </p:sp>
      <p:pic>
        <p:nvPicPr>
          <p:cNvPr id="3" name="Picture 2" descr="Onychodus s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428604"/>
            <a:ext cx="2285984" cy="1714488"/>
          </a:xfrm>
          <a:prstGeom prst="rect">
            <a:avLst/>
          </a:prstGeom>
          <a:noFill/>
        </p:spPr>
      </p:pic>
      <p:pic>
        <p:nvPicPr>
          <p:cNvPr id="4" name="Picture 2" descr="http://travaglini.tripod.com/image21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1000108"/>
            <a:ext cx="1785950" cy="1393041"/>
          </a:xfrm>
          <a:prstGeom prst="rect">
            <a:avLst/>
          </a:prstGeom>
          <a:noFill/>
        </p:spPr>
      </p:pic>
      <p:pic>
        <p:nvPicPr>
          <p:cNvPr id="5" name="Picture 19" descr="CRW_1460"/>
          <p:cNvPicPr>
            <a:picLocks noChangeAspect="1" noChangeArrowheads="1"/>
          </p:cNvPicPr>
          <p:nvPr/>
        </p:nvPicPr>
        <p:blipFill>
          <a:blip r:embed="rId4" cstate="print"/>
          <a:srcRect l="15109" t="10381" r="12073" b="10727"/>
          <a:stretch>
            <a:fillRect/>
          </a:stretch>
        </p:blipFill>
        <p:spPr bwMode="auto">
          <a:xfrm>
            <a:off x="5286380" y="1928802"/>
            <a:ext cx="1785950" cy="1290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68" y="2857496"/>
            <a:ext cx="1643074" cy="1095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D:\Data\COE\WA meeting\CRW_15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72132" y="4714884"/>
            <a:ext cx="2078680" cy="1393060"/>
          </a:xfrm>
          <a:prstGeom prst="rect">
            <a:avLst/>
          </a:prstGeom>
          <a:noFill/>
        </p:spPr>
      </p:pic>
      <p:pic>
        <p:nvPicPr>
          <p:cNvPr id="8" name="Picture 29" descr="Labrichthys.tif.tif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29454" y="4214818"/>
            <a:ext cx="211069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8" descr="Leopard wrasse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00496" y="5357826"/>
            <a:ext cx="1687366" cy="138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reef tool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2571744"/>
            <a:ext cx="2357454" cy="3703245"/>
          </a:xfrm>
        </p:spPr>
      </p:pic>
      <p:pic>
        <p:nvPicPr>
          <p:cNvPr id="10" name="Content Placeholder 9" descr="Walter et al titl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142844" y="214290"/>
            <a:ext cx="3143272" cy="2223866"/>
          </a:xfrm>
        </p:spPr>
      </p:pic>
      <p:sp>
        <p:nvSpPr>
          <p:cNvPr id="5" name="TextBox 4"/>
          <p:cNvSpPr txBox="1"/>
          <p:nvPr/>
        </p:nvSpPr>
        <p:spPr>
          <a:xfrm>
            <a:off x="2571736" y="2643182"/>
            <a:ext cx="272125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Middle Stone-Age humans </a:t>
            </a:r>
          </a:p>
          <a:p>
            <a:endParaRPr lang="en-US" dirty="0" smtClean="0"/>
          </a:p>
          <a:p>
            <a:r>
              <a:rPr lang="en-US" dirty="0" smtClean="0"/>
              <a:t>-Hunting on coral reefs </a:t>
            </a:r>
          </a:p>
          <a:p>
            <a:endParaRPr lang="en-US" dirty="0" smtClean="0"/>
          </a:p>
          <a:p>
            <a:r>
              <a:rPr lang="en-US" sz="2400" dirty="0" smtClean="0"/>
              <a:t>0.1 My</a:t>
            </a:r>
          </a:p>
          <a:p>
            <a:r>
              <a:rPr lang="en-US" dirty="0" smtClean="0"/>
              <a:t>(125,000 years ago)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pic>
        <p:nvPicPr>
          <p:cNvPr id="8" name="Picture 7" descr="Science 2001 cover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32" y="642918"/>
            <a:ext cx="3357586" cy="45215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86314" y="5357826"/>
            <a:ext cx="44503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Jackson et al. (2001) Historical overfishing</a:t>
            </a:r>
          </a:p>
          <a:p>
            <a:r>
              <a:rPr lang="en-US" dirty="0" smtClean="0"/>
              <a:t> and the recent collapse of costal ecosystems.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llwood_fig4.tif"/>
          <p:cNvPicPr>
            <a:picLocks noChangeAspect="1"/>
          </p:cNvPicPr>
          <p:nvPr/>
        </p:nvPicPr>
        <p:blipFill>
          <a:blip r:embed="rId2" cstate="print"/>
          <a:srcRect l="50629" t="50667"/>
          <a:stretch>
            <a:fillRect/>
          </a:stretch>
        </p:blipFill>
        <p:spPr>
          <a:xfrm>
            <a:off x="4643438" y="785794"/>
            <a:ext cx="3786214" cy="2557567"/>
          </a:xfrm>
          <a:prstGeom prst="rect">
            <a:avLst/>
          </a:prstGeom>
        </p:spPr>
      </p:pic>
      <p:pic>
        <p:nvPicPr>
          <p:cNvPr id="3" name="Picture 2" descr="Bellwood_fig4.tif"/>
          <p:cNvPicPr>
            <a:picLocks noChangeAspect="1"/>
          </p:cNvPicPr>
          <p:nvPr/>
        </p:nvPicPr>
        <p:blipFill>
          <a:blip r:embed="rId2" cstate="print"/>
          <a:srcRect l="50509" b="52178"/>
          <a:stretch>
            <a:fillRect/>
          </a:stretch>
        </p:blipFill>
        <p:spPr>
          <a:xfrm>
            <a:off x="571472" y="785794"/>
            <a:ext cx="3922518" cy="2562244"/>
          </a:xfrm>
          <a:prstGeom prst="rect">
            <a:avLst/>
          </a:prstGeom>
        </p:spPr>
      </p:pic>
      <p:pic>
        <p:nvPicPr>
          <p:cNvPr id="4" name="Picture 3" descr="F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3494232"/>
            <a:ext cx="7285100" cy="2962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00628" y="6550223"/>
            <a:ext cx="41560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Bellwood, Hoey &amp; Hughes (2012), Proc R Soc 279:1621</a:t>
            </a:r>
            <a:endParaRPr lang="en-US" sz="1400" dirty="0"/>
          </a:p>
        </p:txBody>
      </p:sp>
      <p:sp>
        <p:nvSpPr>
          <p:cNvPr id="6" name="Oval 5"/>
          <p:cNvSpPr/>
          <p:nvPr/>
        </p:nvSpPr>
        <p:spPr>
          <a:xfrm>
            <a:off x="2714612" y="5572140"/>
            <a:ext cx="142876" cy="142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786050" y="5572140"/>
            <a:ext cx="142876" cy="142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857752" y="5500702"/>
            <a:ext cx="142876" cy="142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143372" y="5286388"/>
            <a:ext cx="142876" cy="142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000628" y="4857760"/>
            <a:ext cx="142876" cy="142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786446" y="5429264"/>
            <a:ext cx="142876" cy="142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7643834" y="5572140"/>
            <a:ext cx="142876" cy="142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286512" y="4714884"/>
            <a:ext cx="142876" cy="142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357950" y="4714884"/>
            <a:ext cx="142876" cy="142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7572396" y="5572140"/>
            <a:ext cx="142876" cy="142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786446" y="4929198"/>
            <a:ext cx="142876" cy="142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857752" y="4786322"/>
            <a:ext cx="142876" cy="142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929322" y="4929198"/>
            <a:ext cx="142876" cy="142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5643570" y="5357826"/>
            <a:ext cx="142876" cy="142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buFont typeface="Arial" pitchFamily="34" charset="0"/>
              <a:buChar char="•"/>
            </a:pP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28728" y="285728"/>
            <a:ext cx="6509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Have humans changed the roles of fishes on reefs?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llwood_biomas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4277" y="500042"/>
            <a:ext cx="7352086" cy="5715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llwood_fig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85728"/>
            <a:ext cx="8358246" cy="6207824"/>
          </a:xfrm>
          <a:prstGeom prst="rect">
            <a:avLst/>
          </a:prstGeom>
        </p:spPr>
      </p:pic>
      <p:pic>
        <p:nvPicPr>
          <p:cNvPr id="3" name="Picture 2" descr="Bellwood_fig4.tif"/>
          <p:cNvPicPr>
            <a:picLocks noChangeAspect="1"/>
          </p:cNvPicPr>
          <p:nvPr/>
        </p:nvPicPr>
        <p:blipFill>
          <a:blip r:embed="rId3" cstate="print"/>
          <a:srcRect r="51173" b="52000"/>
          <a:stretch>
            <a:fillRect/>
          </a:stretch>
        </p:blipFill>
        <p:spPr>
          <a:xfrm>
            <a:off x="1714480" y="642918"/>
            <a:ext cx="2286016" cy="1519199"/>
          </a:xfrm>
          <a:prstGeom prst="rect">
            <a:avLst/>
          </a:prstGeom>
        </p:spPr>
      </p:pic>
      <p:pic>
        <p:nvPicPr>
          <p:cNvPr id="4" name="Picture 3" descr="Bellwood_fig4.tif"/>
          <p:cNvPicPr>
            <a:picLocks noChangeAspect="1"/>
          </p:cNvPicPr>
          <p:nvPr/>
        </p:nvPicPr>
        <p:blipFill>
          <a:blip r:embed="rId3" cstate="print"/>
          <a:srcRect t="52000" r="51173"/>
          <a:stretch>
            <a:fillRect/>
          </a:stretch>
        </p:blipFill>
        <p:spPr>
          <a:xfrm>
            <a:off x="6500826" y="3143248"/>
            <a:ext cx="2214578" cy="1471723"/>
          </a:xfrm>
          <a:prstGeom prst="rect">
            <a:avLst/>
          </a:prstGeom>
        </p:spPr>
      </p:pic>
      <p:pic>
        <p:nvPicPr>
          <p:cNvPr id="1026" name="Picture 2" descr="C:\Users\mbdrb\Desktop\New data\images-fish\Bellwood\Scarus microrhinuss, Orpheus II.JPG"/>
          <p:cNvPicPr>
            <a:picLocks noChangeAspect="1" noChangeArrowheads="1"/>
          </p:cNvPicPr>
          <p:nvPr/>
        </p:nvPicPr>
        <p:blipFill>
          <a:blip r:embed="rId4" cstate="print"/>
          <a:srcRect t="29508" r="16394"/>
          <a:stretch>
            <a:fillRect/>
          </a:stretch>
        </p:blipFill>
        <p:spPr bwMode="auto">
          <a:xfrm>
            <a:off x="6215074" y="571480"/>
            <a:ext cx="2259437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llwood_fig3.png"/>
          <p:cNvPicPr>
            <a:picLocks noChangeAspect="1"/>
          </p:cNvPicPr>
          <p:nvPr/>
        </p:nvPicPr>
        <p:blipFill>
          <a:blip r:embed="rId2" cstate="print"/>
          <a:srcRect r="49592"/>
          <a:stretch>
            <a:fillRect/>
          </a:stretch>
        </p:blipFill>
        <p:spPr>
          <a:xfrm>
            <a:off x="1285852" y="785794"/>
            <a:ext cx="3143272" cy="52421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844" y="1714488"/>
            <a:ext cx="1102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Coral</a:t>
            </a:r>
          </a:p>
          <a:p>
            <a:r>
              <a:rPr lang="en-US" dirty="0" smtClean="0"/>
              <a:t>predation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4357694"/>
            <a:ext cx="118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Bioerosion</a:t>
            </a:r>
            <a:endParaRPr lang="en-US" dirty="0"/>
          </a:p>
        </p:txBody>
      </p:sp>
      <p:pic>
        <p:nvPicPr>
          <p:cNvPr id="7" name="Picture 6" descr="Bellwood_fig4.tif"/>
          <p:cNvPicPr>
            <a:picLocks noChangeAspect="1"/>
          </p:cNvPicPr>
          <p:nvPr/>
        </p:nvPicPr>
        <p:blipFill>
          <a:blip r:embed="rId3" cstate="print"/>
          <a:srcRect r="51173" b="52000"/>
          <a:stretch>
            <a:fillRect/>
          </a:stretch>
        </p:blipFill>
        <p:spPr>
          <a:xfrm>
            <a:off x="4857752" y="1071546"/>
            <a:ext cx="3000396" cy="1993949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rot="10800000" flipV="1">
            <a:off x="2071670" y="4857760"/>
            <a:ext cx="642942" cy="42862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1964513" y="2178835"/>
            <a:ext cx="642942" cy="5715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C:\Users\mbdrb\Desktop\New data\images-fish\Bellwood\Scarus microrhinuss, Orpheus II.JPG"/>
          <p:cNvPicPr>
            <a:picLocks noChangeAspect="1" noChangeArrowheads="1"/>
          </p:cNvPicPr>
          <p:nvPr/>
        </p:nvPicPr>
        <p:blipFill>
          <a:blip r:embed="rId4" cstate="print"/>
          <a:srcRect t="29508" r="16394"/>
          <a:stretch>
            <a:fillRect/>
          </a:stretch>
        </p:blipFill>
        <p:spPr bwMode="auto">
          <a:xfrm>
            <a:off x="4929190" y="3500438"/>
            <a:ext cx="2937268" cy="185738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000628" y="6550223"/>
            <a:ext cx="4191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Bellwood, Hoey &amp; Hughes (2012), Proc R Soc 279:1621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llwood_fig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3822" y="857232"/>
            <a:ext cx="7701861" cy="52149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00232" y="6357958"/>
            <a:ext cx="3534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Reports of declines in last 50 years..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ellwood_fig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642918"/>
            <a:ext cx="4357718" cy="2950636"/>
          </a:xfrm>
          <a:prstGeom prst="rect">
            <a:avLst/>
          </a:prstGeom>
        </p:spPr>
      </p:pic>
      <p:pic>
        <p:nvPicPr>
          <p:cNvPr id="6" name="Picture 2" descr="Bellwood et al_image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357562"/>
            <a:ext cx="3000396" cy="273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ellwood_fig4.tif"/>
          <p:cNvPicPr>
            <a:picLocks noChangeAspect="1"/>
          </p:cNvPicPr>
          <p:nvPr/>
        </p:nvPicPr>
        <p:blipFill>
          <a:blip r:embed="rId4" cstate="print"/>
          <a:srcRect r="51173" b="52000"/>
          <a:stretch>
            <a:fillRect/>
          </a:stretch>
        </p:blipFill>
        <p:spPr>
          <a:xfrm>
            <a:off x="5000628" y="3786190"/>
            <a:ext cx="2857520" cy="1898998"/>
          </a:xfrm>
          <a:prstGeom prst="rect">
            <a:avLst/>
          </a:prstGeom>
        </p:spPr>
      </p:pic>
      <p:pic>
        <p:nvPicPr>
          <p:cNvPr id="8" name="Picture 2" descr="tooth pla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571480"/>
            <a:ext cx="342902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857620" y="5857892"/>
            <a:ext cx="461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New </a:t>
            </a:r>
            <a:r>
              <a:rPr lang="en-US" dirty="0" err="1" smtClean="0"/>
              <a:t>erosional</a:t>
            </a:r>
            <a:r>
              <a:rPr lang="en-US" dirty="0" smtClean="0"/>
              <a:t> environment not seen for 28 My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DSCN09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78691" cy="3810005"/>
          </a:xfrm>
          <a:prstGeom prst="rect">
            <a:avLst/>
          </a:prstGeom>
          <a:noFill/>
        </p:spPr>
      </p:pic>
      <p:pic>
        <p:nvPicPr>
          <p:cNvPr id="3" name="Picture 2" descr="Step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6716" y="1643051"/>
            <a:ext cx="4667283" cy="3500462"/>
          </a:xfrm>
          <a:prstGeom prst="rect">
            <a:avLst/>
          </a:prstGeom>
          <a:noFill/>
        </p:spPr>
      </p:pic>
      <p:pic>
        <p:nvPicPr>
          <p:cNvPr id="4" name="Picture 2" descr="Step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3863578"/>
            <a:ext cx="3992562" cy="2994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1" name="Picture 5" descr="DSCN1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3500438"/>
            <a:ext cx="4140200" cy="3105150"/>
          </a:xfrm>
          <a:prstGeom prst="rect">
            <a:avLst/>
          </a:prstGeom>
          <a:noFill/>
        </p:spPr>
      </p:pic>
      <p:pic>
        <p:nvPicPr>
          <p:cNvPr id="39942" name="Picture 6" descr="DSCN099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908050"/>
            <a:ext cx="3565525" cy="4752975"/>
          </a:xfrm>
          <a:prstGeom prst="rect">
            <a:avLst/>
          </a:prstGeom>
          <a:noFill/>
        </p:spPr>
      </p:pic>
      <p:pic>
        <p:nvPicPr>
          <p:cNvPr id="39950" name="Picture 14" descr="DSCN1000"/>
          <p:cNvPicPr>
            <a:picLocks noChangeAspect="1" noChangeArrowheads="1"/>
          </p:cNvPicPr>
          <p:nvPr/>
        </p:nvPicPr>
        <p:blipFill>
          <a:blip r:embed="rId4" cstate="print"/>
          <a:srcRect r="33333" b="33318"/>
          <a:stretch>
            <a:fillRect/>
          </a:stretch>
        </p:blipFill>
        <p:spPr bwMode="auto">
          <a:xfrm>
            <a:off x="4500563" y="188913"/>
            <a:ext cx="4176712" cy="3133725"/>
          </a:xfrm>
          <a:prstGeom prst="rect">
            <a:avLst/>
          </a:prstGeom>
          <a:noFill/>
        </p:spPr>
      </p:pic>
      <p:pic>
        <p:nvPicPr>
          <p:cNvPr id="5" name="Picture 3" descr="DSC00018"/>
          <p:cNvPicPr>
            <a:picLocks noChangeAspect="1" noChangeArrowheads="1"/>
          </p:cNvPicPr>
          <p:nvPr/>
        </p:nvPicPr>
        <p:blipFill>
          <a:blip r:embed="rId5" cstate="print"/>
          <a:srcRect l="17894" t="25264" r="22105" b="18596"/>
          <a:stretch>
            <a:fillRect/>
          </a:stretch>
        </p:blipFill>
        <p:spPr bwMode="auto">
          <a:xfrm>
            <a:off x="0" y="5786454"/>
            <a:ext cx="1488948" cy="1071546"/>
          </a:xfrm>
          <a:prstGeom prst="rect">
            <a:avLst/>
          </a:prstGeom>
          <a:noFill/>
        </p:spPr>
      </p:pic>
      <p:pic>
        <p:nvPicPr>
          <p:cNvPr id="6" name="Picture 4" descr="DSC00010"/>
          <p:cNvPicPr>
            <a:picLocks noChangeAspect="1" noChangeArrowheads="1"/>
          </p:cNvPicPr>
          <p:nvPr/>
        </p:nvPicPr>
        <p:blipFill>
          <a:blip r:embed="rId6" cstate="print"/>
          <a:srcRect l="35299" t="18605" r="22093" b="18605"/>
          <a:stretch>
            <a:fillRect/>
          </a:stretch>
        </p:blipFill>
        <p:spPr bwMode="auto">
          <a:xfrm rot="16200000">
            <a:off x="1554592" y="5769418"/>
            <a:ext cx="1034156" cy="1143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618" name="Picture 2" descr="crypto PCA 1993-19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9475" y="1538288"/>
            <a:ext cx="4843463" cy="3779837"/>
          </a:xfrm>
          <a:prstGeom prst="rect">
            <a:avLst/>
          </a:prstGeom>
          <a:noFill/>
        </p:spPr>
      </p:pic>
      <p:sp>
        <p:nvSpPr>
          <p:cNvPr id="367619" name="Oval 3"/>
          <p:cNvSpPr>
            <a:spLocks noChangeArrowheads="1"/>
          </p:cNvSpPr>
          <p:nvPr/>
        </p:nvSpPr>
        <p:spPr bwMode="auto">
          <a:xfrm rot="-1552299">
            <a:off x="3276600" y="2924175"/>
            <a:ext cx="647700" cy="936625"/>
          </a:xfrm>
          <a:prstGeom prst="ellips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pic>
        <p:nvPicPr>
          <p:cNvPr id="3676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713"/>
            <a:ext cx="2520950" cy="131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7621" name="Picture 5" descr="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060575"/>
            <a:ext cx="1692275" cy="12779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858" name="Picture 2" descr="crypto PCA 1993-2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9475" y="1538288"/>
            <a:ext cx="4843463" cy="3779837"/>
          </a:xfrm>
          <a:prstGeom prst="rect">
            <a:avLst/>
          </a:prstGeom>
          <a:noFill/>
        </p:spPr>
      </p:pic>
      <p:sp>
        <p:nvSpPr>
          <p:cNvPr id="377859" name="Oval 3"/>
          <p:cNvSpPr>
            <a:spLocks noChangeArrowheads="1"/>
          </p:cNvSpPr>
          <p:nvPr/>
        </p:nvSpPr>
        <p:spPr bwMode="auto">
          <a:xfrm rot="978573">
            <a:off x="4211638" y="2420938"/>
            <a:ext cx="1649412" cy="2211387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377860" name="Oval 4"/>
          <p:cNvSpPr>
            <a:spLocks noChangeArrowheads="1"/>
          </p:cNvSpPr>
          <p:nvPr/>
        </p:nvSpPr>
        <p:spPr bwMode="auto">
          <a:xfrm rot="-1552299">
            <a:off x="3276600" y="2924175"/>
            <a:ext cx="647700" cy="936625"/>
          </a:xfrm>
          <a:prstGeom prst="ellips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pic>
        <p:nvPicPr>
          <p:cNvPr id="3778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713"/>
            <a:ext cx="2520950" cy="131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7862" name="Picture 6" descr="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060575"/>
            <a:ext cx="1692275" cy="1277938"/>
          </a:xfrm>
          <a:prstGeom prst="rect">
            <a:avLst/>
          </a:prstGeom>
          <a:noFill/>
        </p:spPr>
      </p:pic>
      <p:pic>
        <p:nvPicPr>
          <p:cNvPr id="377863" name="Picture 7" descr="Salarias patzneri A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025" y="3860800"/>
            <a:ext cx="2051050" cy="1501775"/>
          </a:xfrm>
          <a:prstGeom prst="rect">
            <a:avLst/>
          </a:prstGeom>
          <a:noFill/>
        </p:spPr>
      </p:pic>
      <p:pic>
        <p:nvPicPr>
          <p:cNvPr id="377864" name="Picture 8" descr="Gnatholepis sp A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1500" y="5353050"/>
            <a:ext cx="2051050" cy="1504950"/>
          </a:xfrm>
          <a:prstGeom prst="rect">
            <a:avLst/>
          </a:prstGeom>
          <a:noFill/>
        </p:spPr>
      </p:pic>
      <p:pic>
        <p:nvPicPr>
          <p:cNvPr id="377865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625" y="260350"/>
            <a:ext cx="2051050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7866" name="Picture 10" descr="Asterropteryx semipunctata A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5825" y="1557338"/>
            <a:ext cx="1679575" cy="122872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14282" y="6550223"/>
            <a:ext cx="3349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Bellwood et al. 2006 Global Change Biology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690" name="Picture 2" descr="LPB coral 2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48225" cy="6858000"/>
          </a:xfrm>
          <a:prstGeom prst="rect">
            <a:avLst/>
          </a:prstGeom>
          <a:noFill/>
        </p:spPr>
      </p:pic>
      <p:sp>
        <p:nvSpPr>
          <p:cNvPr id="370691" name="Text Box 3"/>
          <p:cNvSpPr txBox="1">
            <a:spLocks noChangeArrowheads="1"/>
          </p:cNvSpPr>
          <p:nvPr/>
        </p:nvSpPr>
        <p:spPr bwMode="auto">
          <a:xfrm>
            <a:off x="971550" y="0"/>
            <a:ext cx="273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/>
              <a:t>Live coral abundance 2m</a:t>
            </a:r>
            <a:endParaRPr lang="en-US"/>
          </a:p>
        </p:txBody>
      </p:sp>
      <p:sp>
        <p:nvSpPr>
          <p:cNvPr id="370692" name="Line 4"/>
          <p:cNvSpPr>
            <a:spLocks noChangeShapeType="1"/>
          </p:cNvSpPr>
          <p:nvPr/>
        </p:nvSpPr>
        <p:spPr bwMode="auto">
          <a:xfrm flipH="1" flipV="1">
            <a:off x="1116013" y="6021388"/>
            <a:ext cx="1587" cy="2889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370693" name="Line 5"/>
          <p:cNvSpPr>
            <a:spLocks noChangeShapeType="1"/>
          </p:cNvSpPr>
          <p:nvPr/>
        </p:nvSpPr>
        <p:spPr bwMode="auto">
          <a:xfrm>
            <a:off x="1116013" y="404813"/>
            <a:ext cx="0" cy="5616575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pic>
        <p:nvPicPr>
          <p:cNvPr id="370694" name="Picture 6" descr="Orpheus Island 26out 08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0"/>
            <a:ext cx="2736850" cy="2052638"/>
          </a:xfrm>
          <a:prstGeom prst="rect">
            <a:avLst/>
          </a:prstGeom>
          <a:noFill/>
        </p:spPr>
      </p:pic>
      <p:pic>
        <p:nvPicPr>
          <p:cNvPr id="370695" name="Picture 7" descr="Orpheus Island 26out 15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9338" y="2060575"/>
            <a:ext cx="2665412" cy="1998663"/>
          </a:xfrm>
          <a:prstGeom prst="rect">
            <a:avLst/>
          </a:prstGeom>
          <a:noFill/>
        </p:spPr>
      </p:pic>
      <p:pic>
        <p:nvPicPr>
          <p:cNvPr id="370696" name="Picture 8" descr="Orpheus Island 26out 0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9338" y="4005263"/>
            <a:ext cx="2665412" cy="1998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rytpo MDS 1.png"/>
          <p:cNvPicPr>
            <a:picLocks noChangeAspect="1"/>
          </p:cNvPicPr>
          <p:nvPr/>
        </p:nvPicPr>
        <p:blipFill>
          <a:blip r:embed="rId2" cstate="print"/>
          <a:srcRect b="51190"/>
          <a:stretch>
            <a:fillRect/>
          </a:stretch>
        </p:blipFill>
        <p:spPr>
          <a:xfrm>
            <a:off x="2500298" y="1928802"/>
            <a:ext cx="3625970" cy="342902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86512" y="6429396"/>
            <a:ext cx="24407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Bellwood et al. 2012 </a:t>
            </a:r>
            <a:r>
              <a:rPr lang="en-US" sz="1400" dirty="0" err="1" smtClean="0"/>
              <a:t>Oecologia</a:t>
            </a:r>
            <a:endParaRPr lang="en-US" sz="1400" dirty="0"/>
          </a:p>
        </p:txBody>
      </p:sp>
      <p:sp>
        <p:nvSpPr>
          <p:cNvPr id="15" name="Oval 4"/>
          <p:cNvSpPr>
            <a:spLocks noChangeArrowheads="1"/>
          </p:cNvSpPr>
          <p:nvPr/>
        </p:nvSpPr>
        <p:spPr bwMode="auto">
          <a:xfrm>
            <a:off x="3071802" y="2448244"/>
            <a:ext cx="946629" cy="2052326"/>
          </a:xfrm>
          <a:prstGeom prst="ellips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6" name="Oval 3"/>
          <p:cNvSpPr>
            <a:spLocks noChangeArrowheads="1"/>
          </p:cNvSpPr>
          <p:nvPr/>
        </p:nvSpPr>
        <p:spPr bwMode="auto">
          <a:xfrm>
            <a:off x="4286248" y="2500306"/>
            <a:ext cx="1291559" cy="2020412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rytpo MDS 1.png"/>
          <p:cNvPicPr>
            <a:picLocks noChangeAspect="1"/>
          </p:cNvPicPr>
          <p:nvPr/>
        </p:nvPicPr>
        <p:blipFill>
          <a:blip r:embed="rId2" cstate="print"/>
          <a:srcRect b="51190"/>
          <a:stretch>
            <a:fillRect/>
          </a:stretch>
        </p:blipFill>
        <p:spPr>
          <a:xfrm>
            <a:off x="2500298" y="1928802"/>
            <a:ext cx="3625970" cy="3429024"/>
          </a:xfrm>
          <a:prstGeom prst="rect">
            <a:avLst/>
          </a:prstGeom>
        </p:spPr>
      </p:pic>
      <p:pic>
        <p:nvPicPr>
          <p:cNvPr id="3778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713"/>
            <a:ext cx="2520950" cy="131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7862" name="Picture 6" descr="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143116"/>
            <a:ext cx="1692275" cy="1277938"/>
          </a:xfrm>
          <a:prstGeom prst="rect">
            <a:avLst/>
          </a:prstGeom>
          <a:noFill/>
        </p:spPr>
      </p:pic>
      <p:pic>
        <p:nvPicPr>
          <p:cNvPr id="377863" name="Picture 7" descr="Salarias patzneri A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3000372"/>
            <a:ext cx="2051050" cy="1501775"/>
          </a:xfrm>
          <a:prstGeom prst="rect">
            <a:avLst/>
          </a:prstGeom>
          <a:noFill/>
        </p:spPr>
      </p:pic>
      <p:pic>
        <p:nvPicPr>
          <p:cNvPr id="377865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625" y="260350"/>
            <a:ext cx="2051050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7866" name="Picture 10" descr="Asterropteryx semipunctata A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78" y="1571612"/>
            <a:ext cx="1679575" cy="1228725"/>
          </a:xfrm>
          <a:prstGeom prst="rect">
            <a:avLst/>
          </a:prstGeom>
          <a:noFill/>
        </p:spPr>
      </p:pic>
      <p:sp>
        <p:nvSpPr>
          <p:cNvPr id="377860" name="Oval 4"/>
          <p:cNvSpPr>
            <a:spLocks noChangeArrowheads="1"/>
          </p:cNvSpPr>
          <p:nvPr/>
        </p:nvSpPr>
        <p:spPr bwMode="auto">
          <a:xfrm>
            <a:off x="3071802" y="2448244"/>
            <a:ext cx="946629" cy="2052326"/>
          </a:xfrm>
          <a:prstGeom prst="ellips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377859" name="Oval 3"/>
          <p:cNvSpPr>
            <a:spLocks noChangeArrowheads="1"/>
          </p:cNvSpPr>
          <p:nvPr/>
        </p:nvSpPr>
        <p:spPr bwMode="auto">
          <a:xfrm>
            <a:off x="4286248" y="2500306"/>
            <a:ext cx="1291559" cy="2020412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pic>
        <p:nvPicPr>
          <p:cNvPr id="377864" name="Picture 8" descr="Gnatholepis sp A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72132" y="4786322"/>
            <a:ext cx="2051050" cy="1504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Dave Delorean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428604"/>
            <a:ext cx="7774336" cy="53924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rytpo MDS 1.png"/>
          <p:cNvPicPr>
            <a:picLocks noChangeAspect="1"/>
          </p:cNvPicPr>
          <p:nvPr/>
        </p:nvPicPr>
        <p:blipFill>
          <a:blip r:embed="rId2" cstate="print"/>
          <a:srcRect b="51190"/>
          <a:stretch>
            <a:fillRect/>
          </a:stretch>
        </p:blipFill>
        <p:spPr>
          <a:xfrm>
            <a:off x="2500298" y="1928802"/>
            <a:ext cx="3625970" cy="3429024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214290"/>
            <a:ext cx="6072230" cy="162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286512" y="6429396"/>
            <a:ext cx="24407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Bellwood et al. 2012 </a:t>
            </a:r>
            <a:r>
              <a:rPr lang="en-US" sz="1400" dirty="0" err="1" smtClean="0"/>
              <a:t>Oecologia</a:t>
            </a:r>
            <a:endParaRPr lang="en-US" sz="1400" dirty="0"/>
          </a:p>
        </p:txBody>
      </p:sp>
      <p:sp>
        <p:nvSpPr>
          <p:cNvPr id="15" name="Oval 4"/>
          <p:cNvSpPr>
            <a:spLocks noChangeArrowheads="1"/>
          </p:cNvSpPr>
          <p:nvPr/>
        </p:nvSpPr>
        <p:spPr bwMode="auto">
          <a:xfrm>
            <a:off x="3071802" y="2448244"/>
            <a:ext cx="946629" cy="2052326"/>
          </a:xfrm>
          <a:prstGeom prst="ellips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6" name="Oval 3"/>
          <p:cNvSpPr>
            <a:spLocks noChangeArrowheads="1"/>
          </p:cNvSpPr>
          <p:nvPr/>
        </p:nvSpPr>
        <p:spPr bwMode="auto">
          <a:xfrm>
            <a:off x="4286248" y="2500306"/>
            <a:ext cx="1291559" cy="2020412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pic>
        <p:nvPicPr>
          <p:cNvPr id="7" name="Picture 6" descr="Crypto paper_Fig. 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78370" y="1785926"/>
            <a:ext cx="4754921" cy="4357718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595121"/>
            <a:ext cx="1928794" cy="1006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9454" y="2285992"/>
            <a:ext cx="2051050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llwood_fig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785794"/>
            <a:ext cx="6235693" cy="52421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844" y="1714488"/>
            <a:ext cx="1102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Coral</a:t>
            </a:r>
          </a:p>
          <a:p>
            <a:r>
              <a:rPr lang="en-US" dirty="0" smtClean="0"/>
              <a:t>predation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4357694"/>
            <a:ext cx="118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Bioerosion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86710" y="4286256"/>
            <a:ext cx="1143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Sediment </a:t>
            </a:r>
          </a:p>
          <a:p>
            <a:r>
              <a:rPr lang="en-US" dirty="0" smtClean="0"/>
              <a:t>removed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786710" y="1643050"/>
            <a:ext cx="8031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Area </a:t>
            </a:r>
          </a:p>
          <a:p>
            <a:r>
              <a:rPr lang="en-US" dirty="0" smtClean="0"/>
              <a:t>grazed</a:t>
            </a:r>
            <a:endParaRPr lang="en-US" dirty="0"/>
          </a:p>
        </p:txBody>
      </p:sp>
      <p:pic>
        <p:nvPicPr>
          <p:cNvPr id="8" name="Picture 7" descr="Bellwood_fig4.tif"/>
          <p:cNvPicPr>
            <a:picLocks noChangeAspect="1"/>
          </p:cNvPicPr>
          <p:nvPr/>
        </p:nvPicPr>
        <p:blipFill>
          <a:blip r:embed="rId3" cstate="print"/>
          <a:srcRect t="52000" r="51173"/>
          <a:stretch>
            <a:fillRect/>
          </a:stretch>
        </p:blipFill>
        <p:spPr>
          <a:xfrm>
            <a:off x="7143768" y="2714620"/>
            <a:ext cx="1857356" cy="1234327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rot="16200000" flipH="1">
            <a:off x="7786710" y="4071942"/>
            <a:ext cx="214314" cy="21431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7817667" y="2388387"/>
            <a:ext cx="366714" cy="14287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llwood_fig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785794"/>
            <a:ext cx="6235693" cy="52421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844" y="1714488"/>
            <a:ext cx="1102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Coral</a:t>
            </a:r>
          </a:p>
          <a:p>
            <a:r>
              <a:rPr lang="en-US" dirty="0" smtClean="0"/>
              <a:t>predation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4357694"/>
            <a:ext cx="118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Bioerosion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86710" y="4286256"/>
            <a:ext cx="1143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Sediment </a:t>
            </a:r>
          </a:p>
          <a:p>
            <a:r>
              <a:rPr lang="en-US" dirty="0" smtClean="0"/>
              <a:t>removed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786710" y="1643050"/>
            <a:ext cx="8031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Area </a:t>
            </a:r>
          </a:p>
          <a:p>
            <a:r>
              <a:rPr lang="en-US" dirty="0" smtClean="0"/>
              <a:t>grazed</a:t>
            </a:r>
            <a:endParaRPr lang="en-US" dirty="0"/>
          </a:p>
        </p:txBody>
      </p:sp>
      <p:pic>
        <p:nvPicPr>
          <p:cNvPr id="7" name="Picture 6" descr="Bellwood_fig4.tif"/>
          <p:cNvPicPr>
            <a:picLocks noChangeAspect="1"/>
          </p:cNvPicPr>
          <p:nvPr/>
        </p:nvPicPr>
        <p:blipFill>
          <a:blip r:embed="rId3" cstate="print"/>
          <a:srcRect r="51173" b="52000"/>
          <a:stretch>
            <a:fillRect/>
          </a:stretch>
        </p:blipFill>
        <p:spPr>
          <a:xfrm>
            <a:off x="2214545" y="1142984"/>
            <a:ext cx="1719943" cy="1143008"/>
          </a:xfrm>
          <a:prstGeom prst="rect">
            <a:avLst/>
          </a:prstGeom>
        </p:spPr>
      </p:pic>
      <p:pic>
        <p:nvPicPr>
          <p:cNvPr id="8" name="Picture 7" descr="Bellwood_fig4.tif"/>
          <p:cNvPicPr>
            <a:picLocks noChangeAspect="1"/>
          </p:cNvPicPr>
          <p:nvPr/>
        </p:nvPicPr>
        <p:blipFill>
          <a:blip r:embed="rId3" cstate="print"/>
          <a:srcRect t="52000" r="51173"/>
          <a:stretch>
            <a:fillRect/>
          </a:stretch>
        </p:blipFill>
        <p:spPr>
          <a:xfrm>
            <a:off x="7143768" y="2714620"/>
            <a:ext cx="1857356" cy="1234327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rot="16200000" flipH="1">
            <a:off x="7786710" y="4071942"/>
            <a:ext cx="214314" cy="21431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7817667" y="2388387"/>
            <a:ext cx="366714" cy="14287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85852" y="4424614"/>
            <a:ext cx="657571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Thanks to: The reef fish lab and colleagues in the CoE  for helpful discussions </a:t>
            </a:r>
          </a:p>
          <a:p>
            <a:r>
              <a:rPr lang="en-AU" sz="1600" dirty="0" smtClean="0"/>
              <a:t>and J Krajewski, R Bonaldo, P Cowman, J Tanner, &amp; J Cinner,  for images. </a:t>
            </a:r>
          </a:p>
          <a:p>
            <a:endParaRPr lang="en-AU" dirty="0"/>
          </a:p>
        </p:txBody>
      </p:sp>
      <p:pic>
        <p:nvPicPr>
          <p:cNvPr id="4" name="Picture 3" descr="D:\Data\images-fish\Joao Paulo Krajewski\09 treats\Reef scenarios\_MG_79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71438"/>
            <a:ext cx="6536062" cy="4357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4246</TotalTime>
  <Words>534</Words>
  <Application>Microsoft Office PowerPoint</Application>
  <PresentationFormat>On-screen Show (4:3)</PresentationFormat>
  <Paragraphs>166</Paragraphs>
  <Slides>40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Office Theme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James Cook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 Tanner</dc:creator>
  <cp:lastModifiedBy>Bellwood</cp:lastModifiedBy>
  <cp:revision>271</cp:revision>
  <dcterms:created xsi:type="dcterms:W3CDTF">2011-08-25T05:35:33Z</dcterms:created>
  <dcterms:modified xsi:type="dcterms:W3CDTF">2012-07-05T04:46:12Z</dcterms:modified>
</cp:coreProperties>
</file>